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70"/>
  </p:notesMasterIdLst>
  <p:handoutMasterIdLst>
    <p:handoutMasterId r:id="rId71"/>
  </p:handoutMasterIdLst>
  <p:sldIdLst>
    <p:sldId id="256" r:id="rId9"/>
    <p:sldId id="333" r:id="rId10"/>
    <p:sldId id="355" r:id="rId11"/>
    <p:sldId id="334" r:id="rId12"/>
    <p:sldId id="272" r:id="rId13"/>
    <p:sldId id="275" r:id="rId14"/>
    <p:sldId id="271" r:id="rId15"/>
    <p:sldId id="270" r:id="rId16"/>
    <p:sldId id="263" r:id="rId17"/>
    <p:sldId id="257" r:id="rId18"/>
    <p:sldId id="258" r:id="rId19"/>
    <p:sldId id="283" r:id="rId20"/>
    <p:sldId id="358" r:id="rId21"/>
    <p:sldId id="354" r:id="rId22"/>
    <p:sldId id="322" r:id="rId23"/>
    <p:sldId id="330" r:id="rId24"/>
    <p:sldId id="342" r:id="rId25"/>
    <p:sldId id="352" r:id="rId26"/>
    <p:sldId id="353" r:id="rId27"/>
    <p:sldId id="359" r:id="rId28"/>
    <p:sldId id="332" r:id="rId29"/>
    <p:sldId id="347" r:id="rId30"/>
    <p:sldId id="360" r:id="rId31"/>
    <p:sldId id="351" r:id="rId32"/>
    <p:sldId id="356" r:id="rId33"/>
    <p:sldId id="350" r:id="rId34"/>
    <p:sldId id="362" r:id="rId35"/>
    <p:sldId id="325" r:id="rId36"/>
    <p:sldId id="329" r:id="rId37"/>
    <p:sldId id="291" r:id="rId38"/>
    <p:sldId id="290" r:id="rId39"/>
    <p:sldId id="292" r:id="rId40"/>
    <p:sldId id="294" r:id="rId41"/>
    <p:sldId id="346" r:id="rId42"/>
    <p:sldId id="281" r:id="rId43"/>
    <p:sldId id="314" r:id="rId44"/>
    <p:sldId id="262" r:id="rId45"/>
    <p:sldId id="309" r:id="rId46"/>
    <p:sldId id="313" r:id="rId47"/>
    <p:sldId id="316" r:id="rId48"/>
    <p:sldId id="259" r:id="rId49"/>
    <p:sldId id="344" r:id="rId50"/>
    <p:sldId id="320" r:id="rId51"/>
    <p:sldId id="363" r:id="rId52"/>
    <p:sldId id="324" r:id="rId53"/>
    <p:sldId id="323" r:id="rId54"/>
    <p:sldId id="361" r:id="rId55"/>
    <p:sldId id="321" r:id="rId56"/>
    <p:sldId id="310" r:id="rId57"/>
    <p:sldId id="307" r:id="rId58"/>
    <p:sldId id="364" r:id="rId59"/>
    <p:sldId id="315" r:id="rId60"/>
    <p:sldId id="327" r:id="rId61"/>
    <p:sldId id="335" r:id="rId62"/>
    <p:sldId id="337" r:id="rId63"/>
    <p:sldId id="338" r:id="rId64"/>
    <p:sldId id="336" r:id="rId65"/>
    <p:sldId id="357" r:id="rId66"/>
    <p:sldId id="339" r:id="rId67"/>
    <p:sldId id="340" r:id="rId68"/>
    <p:sldId id="26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E300F4"/>
    <a:srgbClr val="996633"/>
    <a:srgbClr val="72AF2F"/>
    <a:srgbClr val="00CC00"/>
    <a:srgbClr val="D4263E"/>
    <a:srgbClr val="FFFFFF"/>
    <a:srgbClr val="DC582A"/>
    <a:srgbClr val="1A3F82"/>
    <a:srgbClr val="22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4" autoAdjust="0"/>
    <p:restoredTop sz="86939"/>
  </p:normalViewPr>
  <p:slideViewPr>
    <p:cSldViewPr snapToGrid="0" showGuides="1">
      <p:cViewPr varScale="1">
        <p:scale>
          <a:sx n="138" d="100"/>
          <a:sy n="138" d="100"/>
        </p:scale>
        <p:origin x="678"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27/10/2025</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17</a:t>
            </a:fld>
            <a:endParaRPr lang="en-GB"/>
          </a:p>
        </p:txBody>
      </p:sp>
    </p:spTree>
    <p:extLst>
      <p:ext uri="{BB962C8B-B14F-4D97-AF65-F5344CB8AC3E}">
        <p14:creationId xmlns:p14="http://schemas.microsoft.com/office/powerpoint/2010/main" val="208803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20</a:t>
            </a:fld>
            <a:endParaRPr lang="en-GB"/>
          </a:p>
        </p:txBody>
      </p:sp>
    </p:spTree>
    <p:extLst>
      <p:ext uri="{BB962C8B-B14F-4D97-AF65-F5344CB8AC3E}">
        <p14:creationId xmlns:p14="http://schemas.microsoft.com/office/powerpoint/2010/main" val="139521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21</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24</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28</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31</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40</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42</a:t>
            </a:fld>
            <a:endParaRPr lang="en-GB"/>
          </a:p>
        </p:txBody>
      </p:sp>
    </p:spTree>
    <p:extLst>
      <p:ext uri="{BB962C8B-B14F-4D97-AF65-F5344CB8AC3E}">
        <p14:creationId xmlns:p14="http://schemas.microsoft.com/office/powerpoint/2010/main" val="2672602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43</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45</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47</a:t>
            </a:fld>
            <a:endParaRPr lang="en-GB"/>
          </a:p>
        </p:txBody>
      </p:sp>
    </p:spTree>
    <p:extLst>
      <p:ext uri="{BB962C8B-B14F-4D97-AF65-F5344CB8AC3E}">
        <p14:creationId xmlns:p14="http://schemas.microsoft.com/office/powerpoint/2010/main" val="604425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Can crawl </a:t>
            </a:r>
            <a:r>
              <a:rPr lang="fr-FR" dirty="0" err="1"/>
              <a:t>through</a:t>
            </a:r>
            <a:r>
              <a:rPr lang="fr-FR" dirty="0"/>
              <a:t> the </a:t>
            </a:r>
            <a:r>
              <a:rPr lang="fr-FR" dirty="0" err="1"/>
              <a:t>arteries</a:t>
            </a:r>
            <a:r>
              <a:rPr lang="fr-FR" dirty="0"/>
              <a:t> of a </a:t>
            </a:r>
            <a:r>
              <a:rPr lang="fr-FR" dirty="0" err="1"/>
              <a:t>blue</a:t>
            </a:r>
            <a:r>
              <a:rPr lang="fr-FR" dirty="0"/>
              <a:t> </a:t>
            </a:r>
            <a:r>
              <a:rPr lang="fr-FR" dirty="0" err="1"/>
              <a:t>whale</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51</a:t>
            </a:fld>
            <a:endParaRPr lang="en-GB"/>
          </a:p>
        </p:txBody>
      </p:sp>
    </p:spTree>
    <p:extLst>
      <p:ext uri="{BB962C8B-B14F-4D97-AF65-F5344CB8AC3E}">
        <p14:creationId xmlns:p14="http://schemas.microsoft.com/office/powerpoint/2010/main" val="916706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57</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58</a:t>
            </a:fld>
            <a:endParaRPr lang="en-GB"/>
          </a:p>
        </p:txBody>
      </p:sp>
    </p:spTree>
    <p:extLst>
      <p:ext uri="{BB962C8B-B14F-4D97-AF65-F5344CB8AC3E}">
        <p14:creationId xmlns:p14="http://schemas.microsoft.com/office/powerpoint/2010/main" val="63288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6</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11</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Zhang (2024) A model illustrating how the insular cortex serves as an integrative hub facilitating seamless interplay between sensation, emotion, and cognition. The insula can receive diverse exteroceptive (e.g., tastes, cues, reward/threat) and interoceptive (e.g., cardiac, respiratory, gastrointestinal conditions, homeostatic states) information through its connection with the sensory areas. The information is then integrated, processed, and computed within the neural network bridged by the insula, influencing the consciousness of self in physical space, updating physiological rhythms (e.g., heart rate, respiration rate), affecting temporal perception, emotional experiences, and guiding decision-making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The insula evaluates the situational value and potential risk, impacting emotional experiences. Its assimilation of sensory and emotional data guides decisions and </a:t>
            </a:r>
            <a:r>
              <a:rPr lang="en-GB" b="0" i="0" dirty="0" err="1">
                <a:solidFill>
                  <a:srgbClr val="222222"/>
                </a:solidFill>
                <a:effectLst/>
                <a:latin typeface="Merriweather" panose="020F0502020204030204" pitchFamily="2" charset="0"/>
              </a:rPr>
              <a:t>behaviors</a:t>
            </a:r>
            <a:r>
              <a:rPr lang="en-GB" b="0" i="0" dirty="0">
                <a:solidFill>
                  <a:srgbClr val="222222"/>
                </a:solidFill>
                <a:effectLst/>
                <a:latin typeface="Merriweather" panose="020F0502020204030204" pitchFamily="2" charset="0"/>
              </a:rPr>
              <a:t>, profoundly influencing personal, social, and reward-driven actions, and defining our interactions with the world.</a:t>
            </a:r>
          </a:p>
          <a:p>
            <a:endParaRPr lang="en-GB" b="0" i="0" dirty="0">
              <a:solidFill>
                <a:srgbClr val="222222"/>
              </a:solidFill>
              <a:effectLst/>
              <a:latin typeface="Merriweather" panose="020F0502020204030204" pitchFamily="2" charset="0"/>
            </a:endParaRPr>
          </a:p>
          <a:p>
            <a:r>
              <a:rPr lang="en-GB" dirty="0"/>
              <a:t>http://dx.doi.org/10.1007/s12264-024-01211-4</a:t>
            </a:r>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175209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15</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1435468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3.xml"/><Relationship Id="rId5" Type="http://schemas.openxmlformats.org/officeDocument/2006/relationships/image" Target="../media/image37.jpe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73.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394890454_The_Mint_Scale_A_Fresh_Validation_of_the_Multimodal_Interoception_Questionnaire_and_Comparison_to_the_MAIA_BPQ_and_IAS" TargetMode="External"/><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3.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73.xml"/><Relationship Id="rId4" Type="http://schemas.openxmlformats.org/officeDocument/2006/relationships/image" Target="../media/image72.jpe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3.xml"/><Relationship Id="rId5" Type="http://schemas.openxmlformats.org/officeDocument/2006/relationships/image" Target="../media/image76.png"/><Relationship Id="rId4" Type="http://schemas.openxmlformats.org/officeDocument/2006/relationships/image" Target="../media/image75.jpe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3.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86.xml"/></Relationships>
</file>

<file path=ppt/slides/_rels/slide36.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90.jpeg"/><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eg"/><Relationship Id="rId7" Type="http://schemas.openxmlformats.org/officeDocument/2006/relationships/image" Target="../media/image97.gif"/><Relationship Id="rId2" Type="http://schemas.openxmlformats.org/officeDocument/2006/relationships/image" Target="../media/image92.jpeg"/><Relationship Id="rId1" Type="http://schemas.openxmlformats.org/officeDocument/2006/relationships/slideLayout" Target="../slideLayouts/slideLayout73.xml"/><Relationship Id="rId6" Type="http://schemas.openxmlformats.org/officeDocument/2006/relationships/image" Target="../media/image96.jpeg"/><Relationship Id="rId5" Type="http://schemas.openxmlformats.org/officeDocument/2006/relationships/image" Target="../media/image95.png"/><Relationship Id="rId4" Type="http://schemas.openxmlformats.org/officeDocument/2006/relationships/image" Target="../media/image94.jpe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gif"/><Relationship Id="rId1" Type="http://schemas.openxmlformats.org/officeDocument/2006/relationships/slideLayout" Target="../slideLayouts/slideLayout73.xml"/><Relationship Id="rId4" Type="http://schemas.openxmlformats.org/officeDocument/2006/relationships/image" Target="../media/image101.jpe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gif"/><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jpeg"/><Relationship Id="rId9"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jpeg"/></Relationships>
</file>

<file path=ppt/slides/_rels/slide4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8.xml"/><Relationship Id="rId1" Type="http://schemas.openxmlformats.org/officeDocument/2006/relationships/slideLayout" Target="../slideLayouts/slideLayout7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xml"/><Relationship Id="rId1" Type="http://schemas.openxmlformats.org/officeDocument/2006/relationships/slideLayout" Target="../slideLayouts/slideLayout73.xml"/><Relationship Id="rId5" Type="http://schemas.openxmlformats.org/officeDocument/2006/relationships/image" Target="../media/image126.png"/><Relationship Id="rId4" Type="http://schemas.openxmlformats.org/officeDocument/2006/relationships/image" Target="../media/image125.jpeg"/></Relationships>
</file>

<file path=ppt/slides/_rels/slide4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72.xml"/><Relationship Id="rId4" Type="http://schemas.openxmlformats.org/officeDocument/2006/relationships/image" Target="../media/image129.png"/></Relationships>
</file>

<file path=ppt/slides/_rels/slide4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1.png"/><Relationship Id="rId2" Type="http://schemas.openxmlformats.org/officeDocument/2006/relationships/notesSlide" Target="../notesSlides/notesSlide21.xml"/><Relationship Id="rId1" Type="http://schemas.openxmlformats.org/officeDocument/2006/relationships/slideLayout" Target="../slideLayouts/slideLayout73.xml"/><Relationship Id="rId6" Type="http://schemas.openxmlformats.org/officeDocument/2006/relationships/image" Target="../media/image140.jpeg"/><Relationship Id="rId5" Type="http://schemas.openxmlformats.org/officeDocument/2006/relationships/image" Target="../media/image139.png"/><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3.xml"/><Relationship Id="rId5" Type="http://schemas.openxmlformats.org/officeDocument/2006/relationships/image" Target="../media/image147.png"/><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jpeg"/><Relationship Id="rId1" Type="http://schemas.openxmlformats.org/officeDocument/2006/relationships/slideLayout" Target="../slideLayouts/slideLayout7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jpeg"/></Relationships>
</file>

<file path=ppt/slides/_rels/slide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2.xml"/><Relationship Id="rId1" Type="http://schemas.openxmlformats.org/officeDocument/2006/relationships/slideLayout" Target="../slideLayouts/slideLayout73.xml"/><Relationship Id="rId4" Type="http://schemas.openxmlformats.org/officeDocument/2006/relationships/image" Target="../media/image158.png"/></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23.xml"/><Relationship Id="rId1" Type="http://schemas.openxmlformats.org/officeDocument/2006/relationships/slideLayout" Target="../slideLayouts/slideLayout73.xml"/><Relationship Id="rId6" Type="http://schemas.openxmlformats.org/officeDocument/2006/relationships/image" Target="../media/image162.png"/><Relationship Id="rId5" Type="http://schemas.openxmlformats.org/officeDocument/2006/relationships/image" Target="../media/image161.jpeg"/><Relationship Id="rId4" Type="http://schemas.openxmlformats.org/officeDocument/2006/relationships/image" Target="../media/image160.png"/></Relationships>
</file>

<file path=ppt/slides/_rels/slide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Body and the Mind</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3970318"/>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09983-83AE-12DB-E5A8-222F106C6B3A}"/>
              </a:ext>
            </a:extLst>
          </p:cNvPr>
          <p:cNvSpPr>
            <a:spLocks noGrp="1"/>
          </p:cNvSpPr>
          <p:nvPr>
            <p:ph type="title"/>
          </p:nvPr>
        </p:nvSpPr>
        <p:spPr/>
        <p:txBody>
          <a:bodyPr/>
          <a:lstStyle/>
          <a:p>
            <a:r>
              <a:rPr lang="fr-FR" dirty="0"/>
              <a:t>A </a:t>
            </a:r>
            <a:r>
              <a:rPr lang="fr-FR" i="1" dirty="0" err="1"/>
              <a:t>disgusting</a:t>
            </a:r>
            <a:r>
              <a:rPr lang="fr-FR" dirty="0"/>
              <a:t> </a:t>
            </a:r>
            <a:r>
              <a:rPr lang="fr-FR" dirty="0" err="1"/>
              <a:t>history</a:t>
            </a:r>
            <a:endParaRPr lang="en-GB" dirty="0"/>
          </a:p>
        </p:txBody>
      </p:sp>
      <p:pic>
        <p:nvPicPr>
          <p:cNvPr id="5" name="Picture 4">
            <a:extLst>
              <a:ext uri="{FF2B5EF4-FFF2-40B4-BE49-F238E27FC236}">
                <a16:creationId xmlns:a16="http://schemas.microsoft.com/office/drawing/2014/main" id="{E5501E81-43A9-0B97-F26E-210D44678AB2}"/>
              </a:ext>
            </a:extLst>
          </p:cNvPr>
          <p:cNvPicPr>
            <a:picLocks noChangeAspect="1"/>
          </p:cNvPicPr>
          <p:nvPr/>
        </p:nvPicPr>
        <p:blipFill>
          <a:blip r:embed="rId2"/>
          <a:stretch>
            <a:fillRect/>
          </a:stretch>
        </p:blipFill>
        <p:spPr>
          <a:xfrm>
            <a:off x="680507" y="1147540"/>
            <a:ext cx="3510855" cy="1867044"/>
          </a:xfrm>
          <a:prstGeom prst="rect">
            <a:avLst/>
          </a:prstGeom>
          <a:ln>
            <a:solidFill>
              <a:schemeClr val="bg2"/>
            </a:solidFill>
          </a:ln>
        </p:spPr>
      </p:pic>
      <p:grpSp>
        <p:nvGrpSpPr>
          <p:cNvPr id="8" name="Group 7">
            <a:extLst>
              <a:ext uri="{FF2B5EF4-FFF2-40B4-BE49-F238E27FC236}">
                <a16:creationId xmlns:a16="http://schemas.microsoft.com/office/drawing/2014/main" id="{2652D749-5F02-070D-2CA0-0A4DB4B7EDC0}"/>
              </a:ext>
            </a:extLst>
          </p:cNvPr>
          <p:cNvGrpSpPr/>
          <p:nvPr/>
        </p:nvGrpSpPr>
        <p:grpSpPr>
          <a:xfrm>
            <a:off x="364094" y="3318054"/>
            <a:ext cx="2283095" cy="1871268"/>
            <a:chOff x="8070274" y="3513496"/>
            <a:chExt cx="1690254" cy="1385364"/>
          </a:xfrm>
        </p:grpSpPr>
        <p:pic>
          <p:nvPicPr>
            <p:cNvPr id="1026" name="Picture 2" descr="figure 1">
              <a:extLst>
                <a:ext uri="{FF2B5EF4-FFF2-40B4-BE49-F238E27FC236}">
                  <a16:creationId xmlns:a16="http://schemas.microsoft.com/office/drawing/2014/main" id="{19F397B2-0AF0-58A0-E97A-A01DF563F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9" t="6575" r="26978" b="69644"/>
            <a:stretch/>
          </p:blipFill>
          <p:spPr bwMode="auto">
            <a:xfrm>
              <a:off x="8070274" y="3513496"/>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figure 1">
              <a:extLst>
                <a:ext uri="{FF2B5EF4-FFF2-40B4-BE49-F238E27FC236}">
                  <a16:creationId xmlns:a16="http://schemas.microsoft.com/office/drawing/2014/main" id="{FF61FDC8-BBBF-3100-1F18-EAB07E6F9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99" t="74183" r="27322" b="1164"/>
            <a:stretch/>
          </p:blipFill>
          <p:spPr bwMode="auto">
            <a:xfrm>
              <a:off x="8915401" y="3513497"/>
              <a:ext cx="845127" cy="11083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2BCE9B-64EC-147A-E2CF-53307C993A9E}"/>
                </a:ext>
              </a:extLst>
            </p:cNvPr>
            <p:cNvSpPr txBox="1"/>
            <p:nvPr/>
          </p:nvSpPr>
          <p:spPr>
            <a:xfrm>
              <a:off x="8070274" y="4621861"/>
              <a:ext cx="1690254" cy="276999"/>
            </a:xfrm>
            <a:prstGeom prst="rect">
              <a:avLst/>
            </a:prstGeom>
            <a:noFill/>
            <a:ln>
              <a:solidFill>
                <a:schemeClr val="bg2"/>
              </a:solidFill>
            </a:ln>
          </p:spPr>
          <p:txBody>
            <a:bodyPr wrap="square">
              <a:spAutoFit/>
            </a:bodyPr>
            <a:lstStyle/>
            <a:p>
              <a:pPr algn="ctr"/>
              <a:r>
                <a:rPr lang="en-US" sz="1200" b="1" dirty="0"/>
                <a:t>Disgust vs. Neutral </a:t>
              </a:r>
              <a:endParaRPr lang="en-GB" sz="1200" b="1" dirty="0"/>
            </a:p>
          </p:txBody>
        </p:sp>
      </p:grpSp>
      <p:pic>
        <p:nvPicPr>
          <p:cNvPr id="10" name="Picture 9">
            <a:extLst>
              <a:ext uri="{FF2B5EF4-FFF2-40B4-BE49-F238E27FC236}">
                <a16:creationId xmlns:a16="http://schemas.microsoft.com/office/drawing/2014/main" id="{3715C810-2E56-904F-186F-115EC4E05008}"/>
              </a:ext>
            </a:extLst>
          </p:cNvPr>
          <p:cNvPicPr>
            <a:picLocks noChangeAspect="1"/>
          </p:cNvPicPr>
          <p:nvPr/>
        </p:nvPicPr>
        <p:blipFill>
          <a:blip r:embed="rId4"/>
          <a:stretch>
            <a:fillRect/>
          </a:stretch>
        </p:blipFill>
        <p:spPr>
          <a:xfrm>
            <a:off x="2889727" y="3187120"/>
            <a:ext cx="1963935" cy="1883835"/>
          </a:xfrm>
          <a:prstGeom prst="rect">
            <a:avLst/>
          </a:prstGeom>
          <a:ln>
            <a:solidFill>
              <a:schemeClr val="bg2"/>
            </a:solidFill>
          </a:ln>
        </p:spPr>
      </p:pic>
      <p:pic>
        <p:nvPicPr>
          <p:cNvPr id="12" name="Picture 11">
            <a:extLst>
              <a:ext uri="{FF2B5EF4-FFF2-40B4-BE49-F238E27FC236}">
                <a16:creationId xmlns:a16="http://schemas.microsoft.com/office/drawing/2014/main" id="{BED5DF77-6877-936B-4EA4-56882F37BDEC}"/>
              </a:ext>
            </a:extLst>
          </p:cNvPr>
          <p:cNvPicPr>
            <a:picLocks noChangeAspect="1"/>
          </p:cNvPicPr>
          <p:nvPr/>
        </p:nvPicPr>
        <p:blipFill>
          <a:blip r:embed="rId5"/>
          <a:stretch>
            <a:fillRect/>
          </a:stretch>
        </p:blipFill>
        <p:spPr>
          <a:xfrm>
            <a:off x="80833" y="5318129"/>
            <a:ext cx="5466510" cy="1249940"/>
          </a:xfrm>
          <a:prstGeom prst="rect">
            <a:avLst/>
          </a:prstGeom>
          <a:ln>
            <a:solidFill>
              <a:schemeClr val="bg2"/>
            </a:solidFill>
          </a:ln>
        </p:spPr>
      </p:pic>
      <p:pic>
        <p:nvPicPr>
          <p:cNvPr id="14" name="Picture 13">
            <a:extLst>
              <a:ext uri="{FF2B5EF4-FFF2-40B4-BE49-F238E27FC236}">
                <a16:creationId xmlns:a16="http://schemas.microsoft.com/office/drawing/2014/main" id="{95447AFC-3D6A-188B-CBD0-9E3F37483846}"/>
              </a:ext>
            </a:extLst>
          </p:cNvPr>
          <p:cNvPicPr>
            <a:picLocks noChangeAspect="1"/>
          </p:cNvPicPr>
          <p:nvPr/>
        </p:nvPicPr>
        <p:blipFill>
          <a:blip r:embed="rId6"/>
          <a:stretch>
            <a:fillRect/>
          </a:stretch>
        </p:blipFill>
        <p:spPr>
          <a:xfrm>
            <a:off x="7060137" y="1209818"/>
            <a:ext cx="3961154" cy="2863226"/>
          </a:xfrm>
          <a:prstGeom prst="rect">
            <a:avLst/>
          </a:prstGeom>
          <a:ln>
            <a:solidFill>
              <a:schemeClr val="bg2"/>
            </a:solidFill>
          </a:ln>
        </p:spPr>
      </p:pic>
      <p:pic>
        <p:nvPicPr>
          <p:cNvPr id="1030" name="Picture 6">
            <a:extLst>
              <a:ext uri="{FF2B5EF4-FFF2-40B4-BE49-F238E27FC236}">
                <a16:creationId xmlns:a16="http://schemas.microsoft.com/office/drawing/2014/main" id="{2DC40509-F99D-D8C2-B74F-8C8EC253C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0175" y="4181058"/>
            <a:ext cx="2554211" cy="255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75AC1-B59B-1614-DC50-594AAE4C15A2}"/>
              </a:ext>
            </a:extLst>
          </p:cNvPr>
          <p:cNvSpPr>
            <a:spLocks noGrp="1"/>
          </p:cNvSpPr>
          <p:nvPr>
            <p:ph type="title"/>
          </p:nvPr>
        </p:nvSpPr>
        <p:spPr/>
        <p:txBody>
          <a:bodyPr/>
          <a:lstStyle/>
          <a:p>
            <a:r>
              <a:rPr lang="fr-FR" dirty="0"/>
              <a:t>The Insula: A Hub</a:t>
            </a:r>
            <a:endParaRPr lang="en-GB" dirty="0"/>
          </a:p>
        </p:txBody>
      </p:sp>
      <p:pic>
        <p:nvPicPr>
          <p:cNvPr id="1026" name="Picture 2" descr="Fig. 4">
            <a:extLst>
              <a:ext uri="{FF2B5EF4-FFF2-40B4-BE49-F238E27FC236}">
                <a16:creationId xmlns:a16="http://schemas.microsoft.com/office/drawing/2014/main" id="{FAFE86F8-D6D7-D912-0193-2F5D163B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95" y="1773383"/>
            <a:ext cx="9364206" cy="4801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EA92-F55E-C1B1-E9D7-A9C225B47071}"/>
              </a:ext>
            </a:extLst>
          </p:cNvPr>
          <p:cNvSpPr txBox="1"/>
          <p:nvPr/>
        </p:nvSpPr>
        <p:spPr>
          <a:xfrm>
            <a:off x="90055" y="2903128"/>
            <a:ext cx="2646218" cy="1569660"/>
          </a:xfrm>
          <a:prstGeom prst="rect">
            <a:avLst/>
          </a:prstGeom>
          <a:solidFill>
            <a:schemeClr val="accent3">
              <a:lumMod val="60000"/>
              <a:lumOff val="40000"/>
            </a:schemeClr>
          </a:solidFill>
        </p:spPr>
        <p:txBody>
          <a:bodyPr wrap="square">
            <a:spAutoFit/>
          </a:bodyPr>
          <a:lstStyle/>
          <a:p>
            <a:r>
              <a:rPr lang="en-GB" sz="1600" b="0" i="0" dirty="0">
                <a:solidFill>
                  <a:srgbClr val="222222"/>
                </a:solidFill>
                <a:effectLst/>
              </a:rPr>
              <a:t>The insular cortex serves as an </a:t>
            </a:r>
            <a:r>
              <a:rPr lang="en-GB" sz="1600" b="1" i="0" dirty="0">
                <a:solidFill>
                  <a:srgbClr val="222222"/>
                </a:solidFill>
                <a:effectLst/>
              </a:rPr>
              <a:t>integrative hub </a:t>
            </a:r>
            <a:r>
              <a:rPr lang="en-GB" sz="1600" b="0" i="0" dirty="0">
                <a:solidFill>
                  <a:srgbClr val="222222"/>
                </a:solidFill>
                <a:effectLst/>
              </a:rPr>
              <a:t>facilitating seamless interplay between sensation, emotion, and cognition (Zhang, 2024) </a:t>
            </a:r>
            <a:endParaRPr lang="en-GB" sz="1600" dirty="0"/>
          </a:p>
        </p:txBody>
      </p:sp>
    </p:spTree>
    <p:extLst>
      <p:ext uri="{BB962C8B-B14F-4D97-AF65-F5344CB8AC3E}">
        <p14:creationId xmlns:p14="http://schemas.microsoft.com/office/powerpoint/2010/main" val="28024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5452601" cy="3416320"/>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pPr marL="285750" indent="-285750">
              <a:buFont typeface="Wingdings" panose="05000000000000000000" pitchFamily="2" charset="2"/>
              <a:buChar char="ü"/>
            </a:pPr>
            <a:r>
              <a:rPr lang="en-GB" sz="1600" dirty="0"/>
              <a:t>Chronic pain </a:t>
            </a:r>
            <a:r>
              <a:rPr lang="en-GB" sz="1000" dirty="0"/>
              <a:t>(Horsburgh, 2024)</a:t>
            </a:r>
          </a:p>
          <a:p>
            <a:pPr lvl="1"/>
            <a:r>
              <a:rPr lang="en-GB" sz="1000" dirty="0"/>
              <a:t>“Those with chronic pain self-report are more interoceptively aware, but less accurate at detecting internal bodily signals”</a:t>
            </a:r>
          </a:p>
        </p:txBody>
      </p:sp>
      <p:sp>
        <p:nvSpPr>
          <p:cNvPr id="6" name="TextBox 5">
            <a:extLst>
              <a:ext uri="{FF2B5EF4-FFF2-40B4-BE49-F238E27FC236}">
                <a16:creationId xmlns:a16="http://schemas.microsoft.com/office/drawing/2014/main" id="{9F05198A-2C41-A69D-697D-19C50B7726CB}"/>
              </a:ext>
            </a:extLst>
          </p:cNvPr>
          <p:cNvSpPr txBox="1"/>
          <p:nvPr/>
        </p:nvSpPr>
        <p:spPr>
          <a:xfrm>
            <a:off x="7668101" y="3429000"/>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668101" y="4157091"/>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4786745" y="2107798"/>
            <a:ext cx="3685310" cy="43345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a:t>
            </a:r>
            <a:r>
              <a:rPr lang="en-GB" sz="6000" i="1" dirty="0"/>
              <a:t>you</a:t>
            </a:r>
            <a:r>
              <a:rPr lang="en-GB" sz="6000" dirty="0"/>
              <a:t>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690A-6200-34EB-FFD2-9885D8CF9D75}"/>
              </a:ext>
            </a:extLst>
          </p:cNvPr>
          <p:cNvSpPr>
            <a:spLocks noGrp="1"/>
          </p:cNvSpPr>
          <p:nvPr>
            <p:ph type="title"/>
          </p:nvPr>
        </p:nvSpPr>
        <p:spPr/>
        <p:txBody>
          <a:bodyPr/>
          <a:lstStyle/>
          <a:p>
            <a:r>
              <a:rPr lang="fr-FR" dirty="0"/>
              <a:t>Questionnaires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6" name="TextBox 5">
            <a:extLst>
              <a:ext uri="{FF2B5EF4-FFF2-40B4-BE49-F238E27FC236}">
                <a16:creationId xmlns:a16="http://schemas.microsoft.com/office/drawing/2014/main" id="{4E24DDF7-E10E-307F-9FC0-BEF999424394}"/>
              </a:ext>
            </a:extLst>
          </p:cNvPr>
          <p:cNvSpPr txBox="1"/>
          <p:nvPr/>
        </p:nvSpPr>
        <p:spPr>
          <a:xfrm>
            <a:off x="135207" y="1752124"/>
            <a:ext cx="5960793" cy="3046988"/>
          </a:xfrm>
          <a:prstGeom prst="rect">
            <a:avLst/>
          </a:prstGeom>
          <a:noFill/>
        </p:spPr>
        <p:txBody>
          <a:bodyPr wrap="square">
            <a:spAutoFit/>
          </a:bodyPr>
          <a:lstStyle/>
          <a:p>
            <a:pPr marL="285750" indent="-285750">
              <a:buFont typeface="Wingdings" panose="05000000000000000000" pitchFamily="2" charset="2"/>
              <a:buChar char="v"/>
            </a:pPr>
            <a:r>
              <a:rPr lang="fr-FR" sz="1600" b="1" dirty="0"/>
              <a:t>Body Perception Questionnaire </a:t>
            </a:r>
            <a:r>
              <a:rPr lang="fr-FR" sz="1050" dirty="0"/>
              <a:t>(BPQ; </a:t>
            </a:r>
            <a:r>
              <a:rPr lang="fr-FR" sz="1050" dirty="0" err="1"/>
              <a:t>Porges</a:t>
            </a:r>
            <a:r>
              <a:rPr lang="fr-FR" sz="1050" dirty="0"/>
              <a:t>, 1993)</a:t>
            </a:r>
            <a:endParaRPr lang="en-GB" sz="1050" i="1" dirty="0"/>
          </a:p>
          <a:p>
            <a:r>
              <a:rPr lang="en-GB" sz="1600" i="1" dirty="0"/>
              <a:t>Awareness of “how hard my heart is beating”</a:t>
            </a:r>
          </a:p>
          <a:p>
            <a:endParaRPr lang="fr-FR" sz="1600" b="1" dirty="0"/>
          </a:p>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p>
          <a:p>
            <a:endParaRPr lang="en-GB" sz="1600" i="1" dirty="0"/>
          </a:p>
          <a:p>
            <a:pPr marL="285750" indent="-285750">
              <a:buFont typeface="Wingdings" panose="05000000000000000000" pitchFamily="2" charset="2"/>
              <a:buChar char="v"/>
            </a:pPr>
            <a:r>
              <a:rPr lang="en-GB" sz="1600" b="1" dirty="0">
                <a:solidFill>
                  <a:schemeClr val="accent1"/>
                </a:solidFill>
              </a:rPr>
              <a:t>Multimodal Interoception Questionnaire</a:t>
            </a:r>
            <a:r>
              <a:rPr lang="en-GB" sz="1600" b="1" dirty="0"/>
              <a:t> </a:t>
            </a:r>
            <a:r>
              <a:rPr lang="fr-FR" sz="1050" dirty="0"/>
              <a:t>(MINT; </a:t>
            </a:r>
            <a:r>
              <a:rPr lang="fr-FR" sz="1050" dirty="0">
                <a:hlinkClick r:id="rId3"/>
              </a:rPr>
              <a:t>Makowski, 2025</a:t>
            </a:r>
            <a:r>
              <a:rPr lang="fr-FR" sz="1050" dirty="0"/>
              <a:t>)</a:t>
            </a:r>
            <a:endParaRPr lang="en-GB" sz="1050" i="1" dirty="0"/>
          </a:p>
          <a:p>
            <a:pPr marL="285750" indent="-285750">
              <a:buFont typeface="Wingdings" panose="05000000000000000000" pitchFamily="2" charset="2"/>
              <a:buChar char="ü"/>
            </a:pPr>
            <a:r>
              <a:rPr lang="fr-FR" sz="1600" dirty="0"/>
              <a:t>33 items</a:t>
            </a:r>
          </a:p>
          <a:p>
            <a:pPr marL="285750" indent="-285750">
              <a:buFont typeface="Wingdings" panose="05000000000000000000" pitchFamily="2" charset="2"/>
              <a:buChar char="ü"/>
            </a:pPr>
            <a:r>
              <a:rPr lang="fr-FR" sz="1600" dirty="0"/>
              <a:t>Superior convergent and </a:t>
            </a:r>
            <a:r>
              <a:rPr lang="fr-FR" sz="1600" dirty="0" err="1"/>
              <a:t>predictive</a:t>
            </a:r>
            <a:r>
              <a:rPr lang="fr-FR" sz="1600" dirty="0"/>
              <a:t> </a:t>
            </a:r>
            <a:r>
              <a:rPr lang="fr-FR" sz="1600" dirty="0" err="1"/>
              <a:t>validity</a:t>
            </a:r>
            <a:endParaRPr lang="fr-FR" sz="1600" dirty="0"/>
          </a:p>
        </p:txBody>
      </p:sp>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4942" y="1481798"/>
            <a:ext cx="2062102" cy="206210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0CDA59-41E2-50CA-CF29-B4A199C28AA9}"/>
              </a:ext>
            </a:extLst>
          </p:cNvPr>
          <p:cNvPicPr>
            <a:picLocks noChangeAspect="1"/>
          </p:cNvPicPr>
          <p:nvPr/>
        </p:nvPicPr>
        <p:blipFill>
          <a:blip r:embed="rId5"/>
          <a:stretch>
            <a:fillRect/>
          </a:stretch>
        </p:blipFill>
        <p:spPr>
          <a:xfrm>
            <a:off x="7861852" y="1481798"/>
            <a:ext cx="4129257" cy="937592"/>
          </a:xfrm>
          <a:prstGeom prst="rect">
            <a:avLst/>
          </a:prstGeom>
          <a:ln w="12700">
            <a:solidFill>
              <a:schemeClr val="accent1"/>
            </a:solidFill>
          </a:ln>
        </p:spPr>
      </p:pic>
      <p:sp>
        <p:nvSpPr>
          <p:cNvPr id="8" name="Rectangle 7">
            <a:extLst>
              <a:ext uri="{FF2B5EF4-FFF2-40B4-BE49-F238E27FC236}">
                <a16:creationId xmlns:a16="http://schemas.microsoft.com/office/drawing/2014/main" id="{E039C41F-0578-4FBB-9C2A-669D6B8A05E6}"/>
              </a:ext>
            </a:extLst>
          </p:cNvPr>
          <p:cNvSpPr/>
          <p:nvPr/>
        </p:nvSpPr>
        <p:spPr>
          <a:xfrm>
            <a:off x="5416371" y="4342590"/>
            <a:ext cx="3215011" cy="237972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5C219144-D2B7-BF9A-1F7F-69ADAD8196AA}"/>
              </a:ext>
            </a:extLst>
          </p:cNvPr>
          <p:cNvPicPr>
            <a:picLocks noChangeAspect="1"/>
          </p:cNvPicPr>
          <p:nvPr/>
        </p:nvPicPr>
        <p:blipFill>
          <a:blip r:embed="rId6"/>
          <a:stretch>
            <a:fillRect/>
          </a:stretch>
        </p:blipFill>
        <p:spPr>
          <a:xfrm>
            <a:off x="8713906" y="2473593"/>
            <a:ext cx="3277203" cy="4274152"/>
          </a:xfrm>
          <a:prstGeom prst="rect">
            <a:avLst/>
          </a:prstGeom>
          <a:ln w="12700">
            <a:solidFill>
              <a:schemeClr val="accent1"/>
            </a:solidFill>
          </a:ln>
        </p:spPr>
      </p:pic>
      <p:pic>
        <p:nvPicPr>
          <p:cNvPr id="5" name="Picture 4" descr="A circular diagram with many colored dots&#10;&#10;AI-generated content may be incorrect.">
            <a:extLst>
              <a:ext uri="{FF2B5EF4-FFF2-40B4-BE49-F238E27FC236}">
                <a16:creationId xmlns:a16="http://schemas.microsoft.com/office/drawing/2014/main" id="{47AEAA0E-F0C9-5380-6B57-A879CBEC45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2327" y="4015928"/>
            <a:ext cx="3601579" cy="2881263"/>
          </a:xfrm>
          <a:prstGeom prst="rect">
            <a:avLst/>
          </a:prstGeom>
        </p:spPr>
      </p:pic>
    </p:spTree>
    <p:extLst>
      <p:ext uri="{BB962C8B-B14F-4D97-AF65-F5344CB8AC3E}">
        <p14:creationId xmlns:p14="http://schemas.microsoft.com/office/powerpoint/2010/main" val="19752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500"/>
                                        <p:tgtEl>
                                          <p:spTgt spid="6">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0" end="10"/>
                                            </p:txEl>
                                          </p:spTgt>
                                        </p:tgtEl>
                                        <p:attrNameLst>
                                          <p:attrName>style.visibility</p:attrName>
                                        </p:attrNameLst>
                                      </p:cBhvr>
                                      <p:to>
                                        <p:strVal val="visible"/>
                                      </p:to>
                                    </p:set>
                                    <p:animEffect transition="in" filter="fade">
                                      <p:cBhvr>
                                        <p:cTn id="10" dur="500"/>
                                        <p:tgtEl>
                                          <p:spTgt spid="6">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animEffect transition="in" filter="fade">
                                      <p:cBhvr>
                                        <p:cTn id="13" dur="500"/>
                                        <p:tgtEl>
                                          <p:spTgt spid="6">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Tasks</a:t>
            </a:r>
            <a:endParaRPr lang="en-GB"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204479" y="1552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599" y="3935456"/>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animEffect transition="in" filter="fade">
                                      <p:cBhvr>
                                        <p:cTn id="15" dur="500"/>
                                        <p:tgtEl>
                                          <p:spTgt spid="2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xEl>
                                              <p:pRg st="4" end="4"/>
                                            </p:txEl>
                                          </p:spTgt>
                                        </p:tgtEl>
                                        <p:attrNameLst>
                                          <p:attrName>style.visibility</p:attrName>
                                        </p:attrNameLst>
                                      </p:cBhvr>
                                      <p:to>
                                        <p:strVal val="visible"/>
                                      </p:to>
                                    </p:set>
                                    <p:animEffect transition="in" filter="fade">
                                      <p:cBhvr>
                                        <p:cTn id="20" dur="500"/>
                                        <p:tgtEl>
                                          <p:spTgt spid="2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fade">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fade">
                                      <p:cBhvr>
                                        <p:cTn id="30" dur="500"/>
                                        <p:tgtEl>
                                          <p:spTgt spid="2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xEl>
                                              <p:pRg st="7" end="7"/>
                                            </p:txEl>
                                          </p:spTgt>
                                        </p:tgtEl>
                                        <p:attrNameLst>
                                          <p:attrName>style.visibility</p:attrName>
                                        </p:attrNameLst>
                                      </p:cBhvr>
                                      <p:to>
                                        <p:strVal val="visible"/>
                                      </p:to>
                                    </p:set>
                                    <p:animEffect transition="in" filter="fade">
                                      <p:cBhvr>
                                        <p:cTn id="35" dur="500"/>
                                        <p:tgtEl>
                                          <p:spTgt spid="2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xEl>
                                              <p:pRg st="8" end="8"/>
                                            </p:txEl>
                                          </p:spTgt>
                                        </p:tgtEl>
                                        <p:attrNameLst>
                                          <p:attrName>style.visibility</p:attrName>
                                        </p:attrNameLst>
                                      </p:cBhvr>
                                      <p:to>
                                        <p:strVal val="visible"/>
                                      </p:to>
                                    </p:set>
                                    <p:animEffect transition="in" filter="fade">
                                      <p:cBhvr>
                                        <p:cTn id="40"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1852-2FEF-D8F3-CD1D-0351EAA07D9F}"/>
              </a:ext>
            </a:extLst>
          </p:cNvPr>
          <p:cNvSpPr>
            <a:spLocks noGrp="1"/>
          </p:cNvSpPr>
          <p:nvPr>
            <p:ph type="title"/>
          </p:nvPr>
        </p:nvSpPr>
        <p:spPr/>
        <p:txBody>
          <a:bodyPr/>
          <a:lstStyle/>
          <a:p>
            <a:r>
              <a:rPr lang="fr-FR" dirty="0" err="1"/>
              <a:t>Gastroception</a:t>
            </a:r>
            <a:endParaRPr lang="en-GB" dirty="0"/>
          </a:p>
        </p:txBody>
      </p:sp>
      <p:sp>
        <p:nvSpPr>
          <p:cNvPr id="4" name="TextBox 3">
            <a:extLst>
              <a:ext uri="{FF2B5EF4-FFF2-40B4-BE49-F238E27FC236}">
                <a16:creationId xmlns:a16="http://schemas.microsoft.com/office/drawing/2014/main" id="{62AE9AD4-04D9-F771-A447-A4BFDBB22E66}"/>
              </a:ext>
            </a:extLst>
          </p:cNvPr>
          <p:cNvSpPr txBox="1"/>
          <p:nvPr/>
        </p:nvSpPr>
        <p:spPr>
          <a:xfrm>
            <a:off x="286325" y="1365466"/>
            <a:ext cx="6096000" cy="1477328"/>
          </a:xfrm>
          <a:prstGeom prst="rect">
            <a:avLst/>
          </a:prstGeom>
          <a:noFill/>
        </p:spPr>
        <p:txBody>
          <a:bodyPr wrap="square">
            <a:spAutoFit/>
          </a:bodyPr>
          <a:lstStyle/>
          <a:p>
            <a:r>
              <a:rPr lang="fr-FR" b="1" dirty="0" err="1">
                <a:solidFill>
                  <a:srgbClr val="996633"/>
                </a:solidFill>
              </a:rPr>
              <a:t>Gastroception</a:t>
            </a:r>
            <a:endParaRPr lang="fr-FR" b="1" dirty="0">
              <a:solidFill>
                <a:srgbClr val="996633"/>
              </a:solidFill>
            </a:endParaRPr>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p>
          <a:p>
            <a:pPr marL="285750" indent="-285750">
              <a:buFont typeface="Wingdings" panose="05000000000000000000" pitchFamily="2" charset="2"/>
              <a:buChar char="v"/>
            </a:pPr>
            <a:r>
              <a:rPr lang="nl-NL" b="1" dirty="0"/>
              <a:t>Rumble Recognition </a:t>
            </a:r>
            <a:r>
              <a:rPr lang="nl-NL" sz="1000" dirty="0"/>
              <a:t>(Savage, 2025)</a:t>
            </a:r>
          </a:p>
        </p:txBody>
      </p:sp>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2"/>
          <a:stretch>
            <a:fillRect/>
          </a:stretch>
        </p:blipFill>
        <p:spPr>
          <a:xfrm>
            <a:off x="8857676" y="867029"/>
            <a:ext cx="3212817" cy="98331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3"/>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4"/>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5"/>
          <a:stretch>
            <a:fillRect/>
          </a:stretch>
        </p:blipFill>
        <p:spPr>
          <a:xfrm>
            <a:off x="4696259" y="1429727"/>
            <a:ext cx="3401291" cy="1563673"/>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6834" y="1856102"/>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906596-D539-C939-47D0-DF11E3DEE728}"/>
              </a:ext>
            </a:extLst>
          </p:cNvPr>
          <p:cNvPicPr>
            <a:picLocks noChangeAspect="1"/>
          </p:cNvPicPr>
          <p:nvPr/>
        </p:nvPicPr>
        <p:blipFill>
          <a:blip r:embed="rId7"/>
          <a:stretch>
            <a:fillRect/>
          </a:stretch>
        </p:blipFill>
        <p:spPr>
          <a:xfrm>
            <a:off x="366930" y="2909734"/>
            <a:ext cx="3636818" cy="1038531"/>
          </a:xfrm>
          <a:prstGeom prst="rect">
            <a:avLst/>
          </a:prstGeom>
          <a:ln>
            <a:solidFill>
              <a:schemeClr val="bg2"/>
            </a:solidFill>
          </a:ln>
        </p:spPr>
      </p:pic>
      <p:pic>
        <p:nvPicPr>
          <p:cNvPr id="8" name="Picture 7">
            <a:extLst>
              <a:ext uri="{FF2B5EF4-FFF2-40B4-BE49-F238E27FC236}">
                <a16:creationId xmlns:a16="http://schemas.microsoft.com/office/drawing/2014/main" id="{FD890116-2347-EE33-A01C-44E1D9723A9B}"/>
              </a:ext>
            </a:extLst>
          </p:cNvPr>
          <p:cNvPicPr>
            <a:picLocks noChangeAspect="1"/>
          </p:cNvPicPr>
          <p:nvPr/>
        </p:nvPicPr>
        <p:blipFill>
          <a:blip r:embed="rId8"/>
          <a:stretch>
            <a:fillRect/>
          </a:stretch>
        </p:blipFill>
        <p:spPr>
          <a:xfrm>
            <a:off x="366930" y="4015205"/>
            <a:ext cx="3636818" cy="2765602"/>
          </a:xfrm>
          <a:prstGeom prst="rect">
            <a:avLst/>
          </a:prstGeom>
          <a:ln>
            <a:solidFill>
              <a:schemeClr val="bg2"/>
            </a:solidFill>
          </a:ln>
        </p:spPr>
      </p:pic>
    </p:spTree>
    <p:extLst>
      <p:ext uri="{BB962C8B-B14F-4D97-AF65-F5344CB8AC3E}">
        <p14:creationId xmlns:p14="http://schemas.microsoft.com/office/powerpoint/2010/main" val="57911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Dermoception</a:t>
            </a:r>
            <a:r>
              <a:rPr lang="fr-FR" dirty="0"/>
              <a:t> / Thermoception</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68608" y="1470144"/>
            <a:ext cx="5960793" cy="193899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2022)</a:t>
            </a:r>
          </a:p>
          <a:p>
            <a:pPr marL="742950" lvl="1" indent="-285750">
              <a:buFont typeface="Wingdings" panose="05000000000000000000" pitchFamily="2" charset="2"/>
              <a:buChar char="Ø"/>
            </a:pPr>
            <a:r>
              <a:rPr lang="en-GB" sz="1000" dirty="0"/>
              <a:t>“Participants are stroked (on the forearm and palm in random order) with a </a:t>
            </a:r>
            <a:r>
              <a:rPr lang="en-GB" sz="1000" dirty="0" err="1"/>
              <a:t>thermode</a:t>
            </a:r>
            <a:r>
              <a:rPr lang="en-GB" sz="1000" dirty="0"/>
              <a:t> at reference temperatures of 30°, 32°, or 34 °C and are instructed to verbally indicate when they feel the same temperature again”</a:t>
            </a:r>
            <a:endParaRPr lang="en-US" sz="1000" dirty="0"/>
          </a:p>
          <a:p>
            <a:endParaRPr lang="fr-FR" b="1" dirty="0">
              <a:solidFill>
                <a:srgbClr val="0070C0"/>
              </a:solidFill>
            </a:endParaRP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8485785-9634-0A4C-B3F0-4B7B15BB8BD1}"/>
              </a:ext>
            </a:extLst>
          </p:cNvPr>
          <p:cNvPicPr>
            <a:picLocks noChangeAspect="1"/>
          </p:cNvPicPr>
          <p:nvPr/>
        </p:nvPicPr>
        <p:blipFill>
          <a:blip r:embed="rId3"/>
          <a:stretch>
            <a:fillRect/>
          </a:stretch>
        </p:blipFill>
        <p:spPr>
          <a:xfrm>
            <a:off x="12590444" y="2644170"/>
            <a:ext cx="4495953" cy="2652489"/>
          </a:xfrm>
          <a:prstGeom prst="rect">
            <a:avLst/>
          </a:prstGeom>
          <a:ln>
            <a:solidFill>
              <a:schemeClr val="bg2"/>
            </a:solidFill>
          </a:ln>
        </p:spPr>
      </p:pic>
      <p:pic>
        <p:nvPicPr>
          <p:cNvPr id="10" name="Picture 9">
            <a:extLst>
              <a:ext uri="{FF2B5EF4-FFF2-40B4-BE49-F238E27FC236}">
                <a16:creationId xmlns:a16="http://schemas.microsoft.com/office/drawing/2014/main" id="{8F1C3A6C-22BD-44DB-9AF6-78BA828D4BCA}"/>
              </a:ext>
            </a:extLst>
          </p:cNvPr>
          <p:cNvPicPr>
            <a:picLocks noChangeAspect="1"/>
          </p:cNvPicPr>
          <p:nvPr/>
        </p:nvPicPr>
        <p:blipFill>
          <a:blip r:embed="rId4"/>
          <a:stretch>
            <a:fillRect/>
          </a:stretch>
        </p:blipFill>
        <p:spPr>
          <a:xfrm>
            <a:off x="8303993" y="1661225"/>
            <a:ext cx="3754582" cy="1322464"/>
          </a:xfrm>
          <a:prstGeom prst="rect">
            <a:avLst/>
          </a:prstGeom>
          <a:ln>
            <a:solidFill>
              <a:schemeClr val="bg2"/>
            </a:solidFill>
          </a:ln>
        </p:spPr>
      </p:pic>
      <p:pic>
        <p:nvPicPr>
          <p:cNvPr id="14" name="Picture 13">
            <a:extLst>
              <a:ext uri="{FF2B5EF4-FFF2-40B4-BE49-F238E27FC236}">
                <a16:creationId xmlns:a16="http://schemas.microsoft.com/office/drawing/2014/main" id="{254302EC-191D-0A9E-2E29-2ACD7264E58A}"/>
              </a:ext>
            </a:extLst>
          </p:cNvPr>
          <p:cNvPicPr>
            <a:picLocks noChangeAspect="1"/>
          </p:cNvPicPr>
          <p:nvPr/>
        </p:nvPicPr>
        <p:blipFill>
          <a:blip r:embed="rId5"/>
          <a:stretch>
            <a:fillRect/>
          </a:stretch>
        </p:blipFill>
        <p:spPr>
          <a:xfrm>
            <a:off x="7347764" y="3086779"/>
            <a:ext cx="4710811" cy="3022211"/>
          </a:xfrm>
          <a:prstGeom prst="rect">
            <a:avLst/>
          </a:prstGeom>
          <a:ln>
            <a:solidFill>
              <a:schemeClr val="bg2"/>
            </a:solidFill>
          </a:ln>
        </p:spPr>
      </p:pic>
      <p:pic>
        <p:nvPicPr>
          <p:cNvPr id="18" name="Picture 17">
            <a:extLst>
              <a:ext uri="{FF2B5EF4-FFF2-40B4-BE49-F238E27FC236}">
                <a16:creationId xmlns:a16="http://schemas.microsoft.com/office/drawing/2014/main" id="{FFFD4307-2812-5E4B-79EF-19788F4BF6F4}"/>
              </a:ext>
            </a:extLst>
          </p:cNvPr>
          <p:cNvPicPr>
            <a:picLocks noChangeAspect="1"/>
          </p:cNvPicPr>
          <p:nvPr/>
        </p:nvPicPr>
        <p:blipFill>
          <a:blip r:embed="rId6"/>
          <a:stretch>
            <a:fillRect/>
          </a:stretch>
        </p:blipFill>
        <p:spPr>
          <a:xfrm>
            <a:off x="61614" y="3915616"/>
            <a:ext cx="3859038" cy="2902560"/>
          </a:xfrm>
          <a:prstGeom prst="rect">
            <a:avLst/>
          </a:prstGeom>
          <a:ln>
            <a:solidFill>
              <a:schemeClr val="bg2"/>
            </a:solidFill>
          </a:ln>
        </p:spPr>
      </p:pic>
      <p:pic>
        <p:nvPicPr>
          <p:cNvPr id="22" name="Picture 21">
            <a:extLst>
              <a:ext uri="{FF2B5EF4-FFF2-40B4-BE49-F238E27FC236}">
                <a16:creationId xmlns:a16="http://schemas.microsoft.com/office/drawing/2014/main" id="{F999D1F4-FB75-9FE1-D15D-03EA988D72A0}"/>
              </a:ext>
            </a:extLst>
          </p:cNvPr>
          <p:cNvPicPr>
            <a:picLocks noChangeAspect="1"/>
          </p:cNvPicPr>
          <p:nvPr/>
        </p:nvPicPr>
        <p:blipFill>
          <a:blip r:embed="rId7"/>
          <a:stretch>
            <a:fillRect/>
          </a:stretch>
        </p:blipFill>
        <p:spPr>
          <a:xfrm>
            <a:off x="3851136" y="3242309"/>
            <a:ext cx="3257855" cy="1447621"/>
          </a:xfrm>
          <a:prstGeom prst="rect">
            <a:avLst/>
          </a:prstGeom>
          <a:ln>
            <a:solidFill>
              <a:schemeClr val="bg2"/>
            </a:solidFill>
          </a:ln>
        </p:spPr>
      </p:pic>
      <p:pic>
        <p:nvPicPr>
          <p:cNvPr id="24" name="Picture 23">
            <a:extLst>
              <a:ext uri="{FF2B5EF4-FFF2-40B4-BE49-F238E27FC236}">
                <a16:creationId xmlns:a16="http://schemas.microsoft.com/office/drawing/2014/main" id="{2750502C-BFF2-E8C1-910A-C969603F8251}"/>
              </a:ext>
            </a:extLst>
          </p:cNvPr>
          <p:cNvPicPr>
            <a:picLocks noChangeAspect="1"/>
          </p:cNvPicPr>
          <p:nvPr/>
        </p:nvPicPr>
        <p:blipFill>
          <a:blip r:embed="rId8"/>
          <a:stretch>
            <a:fillRect/>
          </a:stretch>
        </p:blipFill>
        <p:spPr>
          <a:xfrm>
            <a:off x="3851136" y="4704723"/>
            <a:ext cx="3257856" cy="2113453"/>
          </a:xfrm>
          <a:prstGeom prst="rect">
            <a:avLst/>
          </a:prstGeom>
          <a:ln>
            <a:solidFill>
              <a:schemeClr val="bg2"/>
            </a:solidFill>
          </a:ln>
        </p:spPr>
      </p:pic>
      <p:pic>
        <p:nvPicPr>
          <p:cNvPr id="20" name="Picture 19">
            <a:extLst>
              <a:ext uri="{FF2B5EF4-FFF2-40B4-BE49-F238E27FC236}">
                <a16:creationId xmlns:a16="http://schemas.microsoft.com/office/drawing/2014/main" id="{929F6351-15A1-3A5A-9E6E-AEDB037BD53A}"/>
              </a:ext>
            </a:extLst>
          </p:cNvPr>
          <p:cNvPicPr>
            <a:picLocks noChangeAspect="1"/>
          </p:cNvPicPr>
          <p:nvPr/>
        </p:nvPicPr>
        <p:blipFill>
          <a:blip r:embed="rId9"/>
          <a:stretch>
            <a:fillRect/>
          </a:stretch>
        </p:blipFill>
        <p:spPr>
          <a:xfrm>
            <a:off x="61614" y="2964241"/>
            <a:ext cx="2909932" cy="889790"/>
          </a:xfrm>
          <a:prstGeom prst="rect">
            <a:avLst/>
          </a:prstGeom>
          <a:ln>
            <a:solidFill>
              <a:schemeClr val="bg2"/>
            </a:solidFill>
          </a:ln>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2F6-79AF-BEF9-1E6F-80E0667AFE5C}"/>
              </a:ext>
            </a:extLst>
          </p:cNvPr>
          <p:cNvSpPr>
            <a:spLocks noGrp="1"/>
          </p:cNvSpPr>
          <p:nvPr>
            <p:ph type="title"/>
          </p:nvPr>
        </p:nvSpPr>
        <p:spPr/>
        <p:txBody>
          <a:bodyPr/>
          <a:lstStyle/>
          <a:p>
            <a:r>
              <a:rPr lang="en-GB" dirty="0" err="1"/>
              <a:t>Genitoception</a:t>
            </a:r>
            <a:endParaRPr lang="en-GB" dirty="0"/>
          </a:p>
        </p:txBody>
      </p:sp>
      <p:pic>
        <p:nvPicPr>
          <p:cNvPr id="4" name="Picture 3">
            <a:extLst>
              <a:ext uri="{FF2B5EF4-FFF2-40B4-BE49-F238E27FC236}">
                <a16:creationId xmlns:a16="http://schemas.microsoft.com/office/drawing/2014/main" id="{9B7ADBB8-2CA5-C3C5-8AB5-FAD75FC275B5}"/>
              </a:ext>
            </a:extLst>
          </p:cNvPr>
          <p:cNvPicPr>
            <a:picLocks noChangeAspect="1"/>
          </p:cNvPicPr>
          <p:nvPr/>
        </p:nvPicPr>
        <p:blipFill>
          <a:blip r:embed="rId2"/>
          <a:stretch>
            <a:fillRect/>
          </a:stretch>
        </p:blipFill>
        <p:spPr>
          <a:xfrm>
            <a:off x="5815097" y="1034242"/>
            <a:ext cx="5763435" cy="1410461"/>
          </a:xfrm>
          <a:prstGeom prst="rect">
            <a:avLst/>
          </a:prstGeom>
          <a:ln>
            <a:solidFill>
              <a:schemeClr val="bg2"/>
            </a:solidFill>
          </a:ln>
        </p:spPr>
      </p:pic>
      <p:sp>
        <p:nvSpPr>
          <p:cNvPr id="6" name="TextBox 5">
            <a:extLst>
              <a:ext uri="{FF2B5EF4-FFF2-40B4-BE49-F238E27FC236}">
                <a16:creationId xmlns:a16="http://schemas.microsoft.com/office/drawing/2014/main" id="{810D2EF7-F3CB-EC77-10CC-1E35C980865C}"/>
              </a:ext>
            </a:extLst>
          </p:cNvPr>
          <p:cNvSpPr txBox="1"/>
          <p:nvPr/>
        </p:nvSpPr>
        <p:spPr>
          <a:xfrm>
            <a:off x="0" y="1739472"/>
            <a:ext cx="5484244" cy="3693319"/>
          </a:xfrm>
          <a:prstGeom prst="rect">
            <a:avLst/>
          </a:prstGeom>
          <a:noFill/>
        </p:spPr>
        <p:txBody>
          <a:bodyPr wrap="square">
            <a:spAutoFit/>
          </a:bodyPr>
          <a:lstStyle/>
          <a:p>
            <a:r>
              <a:rPr lang="fr-FR" b="1" dirty="0">
                <a:solidFill>
                  <a:srgbClr val="E300F4"/>
                </a:solidFill>
              </a:rPr>
              <a:t>Arousal</a:t>
            </a:r>
          </a:p>
          <a:p>
            <a:endParaRPr lang="fr-FR" b="1" dirty="0"/>
          </a:p>
          <a:p>
            <a:pPr marL="285750" indent="-285750">
              <a:buFont typeface="Wingdings" panose="05000000000000000000" pitchFamily="2" charset="2"/>
              <a:buChar char="v"/>
            </a:pPr>
            <a:r>
              <a:rPr lang="en-GB" b="1" dirty="0">
                <a:solidFill>
                  <a:srgbClr val="1F2328"/>
                </a:solidFill>
              </a:rPr>
              <a:t> Genital arousal </a:t>
            </a:r>
            <a:r>
              <a:rPr lang="en-GB" sz="1000" dirty="0">
                <a:solidFill>
                  <a:srgbClr val="1F2328"/>
                </a:solidFill>
              </a:rPr>
              <a:t>(Handy, 2016)</a:t>
            </a:r>
          </a:p>
          <a:p>
            <a:pPr marL="742950" lvl="1" indent="-285750">
              <a:buFont typeface="Wingdings" panose="05000000000000000000" pitchFamily="2" charset="2"/>
              <a:buChar char="ü"/>
            </a:pPr>
            <a:r>
              <a:rPr lang="en-GB" dirty="0">
                <a:solidFill>
                  <a:srgbClr val="1F2328"/>
                </a:solidFill>
              </a:rPr>
              <a:t>Physiological genital arousal</a:t>
            </a:r>
          </a:p>
          <a:p>
            <a:pPr marL="1200150" lvl="2" indent="-285750">
              <a:buFont typeface="Arial" panose="020B0604020202020204" pitchFamily="34" charset="0"/>
              <a:buChar char="•"/>
            </a:pPr>
            <a:r>
              <a:rPr lang="en-GB" dirty="0">
                <a:solidFill>
                  <a:srgbClr val="1F2328"/>
                </a:solidFill>
              </a:rPr>
              <a:t>Vaginal </a:t>
            </a:r>
            <a:r>
              <a:rPr lang="en-GB" dirty="0" err="1">
                <a:solidFill>
                  <a:srgbClr val="1F2328"/>
                </a:solidFill>
              </a:rPr>
              <a:t>Photoplethysmograph</a:t>
            </a:r>
            <a:endParaRPr lang="en-GB" dirty="0">
              <a:solidFill>
                <a:srgbClr val="1F2328"/>
              </a:solidFill>
            </a:endParaRPr>
          </a:p>
          <a:p>
            <a:pPr marL="742950" lvl="1" indent="-285750">
              <a:buFont typeface="Wingdings" panose="05000000000000000000" pitchFamily="2" charset="2"/>
              <a:buChar char="ü"/>
            </a:pPr>
            <a:r>
              <a:rPr lang="en-GB" dirty="0">
                <a:solidFill>
                  <a:srgbClr val="1F2328"/>
                </a:solidFill>
              </a:rPr>
              <a:t>Subjective genital arousal</a:t>
            </a:r>
          </a:p>
          <a:p>
            <a:pPr marL="1200150" lvl="2" indent="-285750">
              <a:buFont typeface="Arial" panose="020B0604020202020204" pitchFamily="34" charset="0"/>
              <a:buChar char="•"/>
            </a:pPr>
            <a:r>
              <a:rPr lang="en-GB" dirty="0"/>
              <a:t>Continuous ratings</a:t>
            </a:r>
          </a:p>
          <a:p>
            <a:pPr marL="742950" lvl="1" indent="-285750">
              <a:buFont typeface="Wingdings" panose="05000000000000000000" pitchFamily="2" charset="2"/>
              <a:buChar char="ü"/>
            </a:pPr>
            <a:r>
              <a:rPr lang="en-GB" dirty="0"/>
              <a:t>Subjective sexual arousal</a:t>
            </a:r>
          </a:p>
          <a:p>
            <a:pPr marL="1200150" lvl="2" indent="-285750">
              <a:buFont typeface="Arial" panose="020B0604020202020204" pitchFamily="34" charset="0"/>
              <a:buChar char="•"/>
            </a:pPr>
            <a:r>
              <a:rPr lang="en-GB" dirty="0"/>
              <a:t>Pre-post movie questionnaire</a:t>
            </a:r>
          </a:p>
          <a:p>
            <a:pPr marL="742950" lvl="1" indent="-285750">
              <a:buFont typeface="Wingdings" panose="05000000000000000000" pitchFamily="2" charset="2"/>
              <a:buChar char="Ø"/>
            </a:pPr>
            <a:r>
              <a:rPr lang="en-GB" dirty="0"/>
              <a:t>Higher interoception </a:t>
            </a:r>
            <a:r>
              <a:rPr lang="en-GB" sz="1000" dirty="0"/>
              <a:t>(measured with the MAIA) </a:t>
            </a:r>
            <a:r>
              <a:rPr lang="en-GB" dirty="0"/>
              <a:t>= greater agreement between 1) physiological and subjective genital arousal and 2) physiological and subjective sexual arousal</a:t>
            </a:r>
          </a:p>
        </p:txBody>
      </p:sp>
      <p:pic>
        <p:nvPicPr>
          <p:cNvPr id="5" name="Picture 4" descr="A hand holding a wire&#10;&#10;Description automatically generated">
            <a:extLst>
              <a:ext uri="{FF2B5EF4-FFF2-40B4-BE49-F238E27FC236}">
                <a16:creationId xmlns:a16="http://schemas.microsoft.com/office/drawing/2014/main" id="{5DA99946-50F8-EC9E-FDA0-121169ADB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008610" y="3061970"/>
            <a:ext cx="4215090" cy="3161318"/>
          </a:xfrm>
          <a:prstGeom prst="rect">
            <a:avLst/>
          </a:prstGeom>
          <a:ln>
            <a:solidFill>
              <a:schemeClr val="bg2"/>
            </a:solidFill>
          </a:ln>
        </p:spPr>
      </p:pic>
      <p:pic>
        <p:nvPicPr>
          <p:cNvPr id="1026" name="Picture 2" descr="Can the Vaginal Photoplethysmograph and Its Associated Methodology Be Used  to Assess Anal Vasocongestion in Women and Men? | Archives of Sexual  Behavior">
            <a:extLst>
              <a:ext uri="{FF2B5EF4-FFF2-40B4-BE49-F238E27FC236}">
                <a16:creationId xmlns:a16="http://schemas.microsoft.com/office/drawing/2014/main" id="{862389B8-B75E-838E-948E-5395E02D7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996" y="2535084"/>
            <a:ext cx="3111556" cy="421509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5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B045-8509-86B4-3285-E8C379FD9BE0}"/>
              </a:ext>
            </a:extLst>
          </p:cNvPr>
          <p:cNvSpPr>
            <a:spLocks noGrp="1"/>
          </p:cNvSpPr>
          <p:nvPr>
            <p:ph type="title"/>
          </p:nvPr>
        </p:nvSpPr>
        <p:spPr/>
        <p:txBody>
          <a:bodyPr/>
          <a:lstStyle/>
          <a:p>
            <a:r>
              <a:rPr lang="fr-FR" dirty="0"/>
              <a:t>HEP </a:t>
            </a:r>
            <a:r>
              <a:rPr lang="fr-FR" dirty="0" err="1"/>
              <a:t>Features</a:t>
            </a:r>
            <a:endParaRPr lang="en-GB" dirty="0"/>
          </a:p>
        </p:txBody>
      </p:sp>
      <p:pic>
        <p:nvPicPr>
          <p:cNvPr id="4" name="Picture 3">
            <a:extLst>
              <a:ext uri="{FF2B5EF4-FFF2-40B4-BE49-F238E27FC236}">
                <a16:creationId xmlns:a16="http://schemas.microsoft.com/office/drawing/2014/main" id="{8CF4B2F7-551B-86D3-873E-F8BBCA0134E4}"/>
              </a:ext>
            </a:extLst>
          </p:cNvPr>
          <p:cNvPicPr>
            <a:picLocks noChangeAspect="1"/>
          </p:cNvPicPr>
          <p:nvPr/>
        </p:nvPicPr>
        <p:blipFill>
          <a:blip r:embed="rId2"/>
          <a:stretch>
            <a:fillRect/>
          </a:stretch>
        </p:blipFill>
        <p:spPr>
          <a:xfrm>
            <a:off x="7688184" y="915643"/>
            <a:ext cx="4221910" cy="1471637"/>
          </a:xfrm>
          <a:prstGeom prst="rect">
            <a:avLst/>
          </a:prstGeom>
          <a:ln>
            <a:solidFill>
              <a:schemeClr val="bg2"/>
            </a:solidFill>
          </a:ln>
        </p:spPr>
      </p:pic>
      <p:pic>
        <p:nvPicPr>
          <p:cNvPr id="6" name="Picture 5">
            <a:extLst>
              <a:ext uri="{FF2B5EF4-FFF2-40B4-BE49-F238E27FC236}">
                <a16:creationId xmlns:a16="http://schemas.microsoft.com/office/drawing/2014/main" id="{0B91E79C-96B0-30CD-E0BA-84BC31F701E1}"/>
              </a:ext>
            </a:extLst>
          </p:cNvPr>
          <p:cNvPicPr>
            <a:picLocks noChangeAspect="1"/>
          </p:cNvPicPr>
          <p:nvPr/>
        </p:nvPicPr>
        <p:blipFill>
          <a:blip r:embed="rId3"/>
          <a:stretch>
            <a:fillRect/>
          </a:stretch>
        </p:blipFill>
        <p:spPr>
          <a:xfrm>
            <a:off x="8154756" y="3768680"/>
            <a:ext cx="3755339" cy="3026974"/>
          </a:xfrm>
          <a:prstGeom prst="rect">
            <a:avLst/>
          </a:prstGeom>
          <a:ln>
            <a:solidFill>
              <a:schemeClr val="bg2"/>
            </a:solidFill>
          </a:ln>
        </p:spPr>
      </p:pic>
      <p:pic>
        <p:nvPicPr>
          <p:cNvPr id="8" name="Picture 7">
            <a:extLst>
              <a:ext uri="{FF2B5EF4-FFF2-40B4-BE49-F238E27FC236}">
                <a16:creationId xmlns:a16="http://schemas.microsoft.com/office/drawing/2014/main" id="{6AD75F16-A9EB-2D41-1159-71FD00C995C9}"/>
              </a:ext>
            </a:extLst>
          </p:cNvPr>
          <p:cNvPicPr>
            <a:picLocks noChangeAspect="1"/>
          </p:cNvPicPr>
          <p:nvPr/>
        </p:nvPicPr>
        <p:blipFill>
          <a:blip r:embed="rId4"/>
          <a:stretch>
            <a:fillRect/>
          </a:stretch>
        </p:blipFill>
        <p:spPr>
          <a:xfrm>
            <a:off x="7688184" y="2452498"/>
            <a:ext cx="4221911" cy="1264466"/>
          </a:xfrm>
          <a:prstGeom prst="rect">
            <a:avLst/>
          </a:prstGeom>
          <a:ln>
            <a:solidFill>
              <a:schemeClr val="bg2"/>
            </a:solidFill>
          </a:ln>
        </p:spPr>
      </p:pic>
    </p:spTree>
    <p:extLst>
      <p:ext uri="{BB962C8B-B14F-4D97-AF65-F5344CB8AC3E}">
        <p14:creationId xmlns:p14="http://schemas.microsoft.com/office/powerpoint/2010/main" val="283273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1761A-A9BC-D7D0-64BF-23901464E87E}"/>
              </a:ext>
            </a:extLst>
          </p:cNvPr>
          <p:cNvSpPr>
            <a:spLocks noGrp="1"/>
          </p:cNvSpPr>
          <p:nvPr>
            <p:ph type="title"/>
          </p:nvPr>
        </p:nvSpPr>
        <p:spPr/>
        <p:txBody>
          <a:bodyPr/>
          <a:lstStyle/>
          <a:p>
            <a:r>
              <a:rPr lang="fr-FR" dirty="0" err="1"/>
              <a:t>Bayesian</a:t>
            </a:r>
            <a:r>
              <a:rPr lang="fr-FR" dirty="0"/>
              <a:t> </a:t>
            </a:r>
            <a:r>
              <a:rPr lang="fr-FR" dirty="0" err="1"/>
              <a:t>Statistics</a:t>
            </a:r>
            <a:endParaRPr lang="en-GB" dirty="0"/>
          </a:p>
        </p:txBody>
      </p:sp>
      <p:sp>
        <p:nvSpPr>
          <p:cNvPr id="5" name="TextBox 4">
            <a:extLst>
              <a:ext uri="{FF2B5EF4-FFF2-40B4-BE49-F238E27FC236}">
                <a16:creationId xmlns:a16="http://schemas.microsoft.com/office/drawing/2014/main" id="{567764EC-ECFE-8491-A626-789BC30157ED}"/>
              </a:ext>
            </a:extLst>
          </p:cNvPr>
          <p:cNvSpPr txBox="1"/>
          <p:nvPr/>
        </p:nvSpPr>
        <p:spPr>
          <a:xfrm>
            <a:off x="320025" y="2636345"/>
            <a:ext cx="6096000" cy="1661993"/>
          </a:xfrm>
          <a:prstGeom prst="rect">
            <a:avLst/>
          </a:prstGeom>
          <a:noFill/>
        </p:spPr>
        <p:txBody>
          <a:bodyPr wrap="square">
            <a:spAutoFit/>
          </a:bodyPr>
          <a:lstStyle/>
          <a:p>
            <a:r>
              <a:rPr lang="en-GB" sz="2800" b="1" dirty="0"/>
              <a:t>Next semester</a:t>
            </a:r>
          </a:p>
          <a:p>
            <a:pPr marL="285750" indent="-285750">
              <a:buFont typeface="Wingdings" panose="05000000000000000000" pitchFamily="2" charset="2"/>
              <a:buChar char="ü"/>
            </a:pPr>
            <a:r>
              <a:rPr lang="en-GB" sz="2800" b="1" dirty="0"/>
              <a:t>13:00-15:00 Pevensey 1  2D8</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sz="2800" dirty="0"/>
              <a:t>Come!</a:t>
            </a:r>
          </a:p>
        </p:txBody>
      </p:sp>
      <p:pic>
        <p:nvPicPr>
          <p:cNvPr id="7" name="Picture 6" descr="A green alien with pointy ears&#10;&#10;Description automatically generated">
            <a:extLst>
              <a:ext uri="{FF2B5EF4-FFF2-40B4-BE49-F238E27FC236}">
                <a16:creationId xmlns:a16="http://schemas.microsoft.com/office/drawing/2014/main" id="{119B3885-512C-B3C6-5845-ED8E37482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704" y="2114054"/>
            <a:ext cx="5259781" cy="2629891"/>
          </a:xfrm>
          <a:prstGeom prst="rect">
            <a:avLst/>
          </a:prstGeom>
        </p:spPr>
      </p:pic>
    </p:spTree>
    <p:extLst>
      <p:ext uri="{BB962C8B-B14F-4D97-AF65-F5344CB8AC3E}">
        <p14:creationId xmlns:p14="http://schemas.microsoft.com/office/powerpoint/2010/main" val="20186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9077278" y="2449536"/>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1754326"/>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2021)</a:t>
            </a:r>
          </a:p>
          <a:p>
            <a:pPr marL="285750" indent="-285750">
              <a:buFont typeface="Arial" panose="020B0604020202020204" pitchFamily="34" charset="0"/>
              <a:buChar char="•"/>
            </a:pPr>
            <a:r>
              <a:rPr lang="en-US" b="1" dirty="0"/>
              <a:t>Information gathering </a:t>
            </a:r>
            <a:r>
              <a:rPr lang="en-US" sz="1050" dirty="0"/>
              <a:t>(</a:t>
            </a:r>
            <a:r>
              <a:rPr lang="en-GB" sz="1050" dirty="0"/>
              <a:t>Galvez-Pol, 2022)</a:t>
            </a:r>
            <a:endParaRPr lang="en-US" sz="1050" dirty="0"/>
          </a:p>
          <a:p>
            <a:pPr marL="285750" indent="-285750">
              <a:buFont typeface="Arial" panose="020B0604020202020204" pitchFamily="34" charset="0"/>
              <a:buChar char="•"/>
            </a:pPr>
            <a:r>
              <a:rPr lang="en-US" b="1" dirty="0"/>
              <a:t>Visual search </a:t>
            </a:r>
            <a:r>
              <a:rPr lang="en-US" sz="1000" dirty="0"/>
              <a:t>(Galvez-Pol, 2020)</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5550124" y="3533031"/>
            <a:ext cx="3594011" cy="3195932"/>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4395014" y="2352962"/>
            <a:ext cx="4138612" cy="368559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5560-72CC-C281-5434-26FDCFE4E1CD}"/>
              </a:ext>
            </a:extLst>
          </p:cNvPr>
          <p:cNvSpPr>
            <a:spLocks noGrp="1"/>
          </p:cNvSpPr>
          <p:nvPr>
            <p:ph type="title"/>
          </p:nvPr>
        </p:nvSpPr>
        <p:spPr/>
        <p:txBody>
          <a:bodyPr/>
          <a:lstStyle/>
          <a:p>
            <a:r>
              <a:rPr lang="fr-FR" dirty="0" err="1"/>
              <a:t>Cardiac</a:t>
            </a:r>
            <a:r>
              <a:rPr lang="fr-FR" dirty="0"/>
              <a:t> Phase: </a:t>
            </a:r>
            <a:r>
              <a:rPr lang="fr-FR" dirty="0" err="1"/>
              <a:t>Standardization</a:t>
            </a:r>
            <a:r>
              <a:rPr lang="fr-FR" dirty="0"/>
              <a:t> </a:t>
            </a:r>
            <a:endParaRPr lang="en-GB" dirty="0"/>
          </a:p>
        </p:txBody>
      </p:sp>
      <p:pic>
        <p:nvPicPr>
          <p:cNvPr id="4" name="Picture 3">
            <a:extLst>
              <a:ext uri="{FF2B5EF4-FFF2-40B4-BE49-F238E27FC236}">
                <a16:creationId xmlns:a16="http://schemas.microsoft.com/office/drawing/2014/main" id="{31117975-4679-5C16-C928-F5C26A77D0FB}"/>
              </a:ext>
            </a:extLst>
          </p:cNvPr>
          <p:cNvPicPr>
            <a:picLocks noChangeAspect="1"/>
          </p:cNvPicPr>
          <p:nvPr/>
        </p:nvPicPr>
        <p:blipFill>
          <a:blip r:embed="rId2"/>
          <a:stretch>
            <a:fillRect/>
          </a:stretch>
        </p:blipFill>
        <p:spPr>
          <a:xfrm>
            <a:off x="634059" y="3910891"/>
            <a:ext cx="4609276" cy="1729401"/>
          </a:xfrm>
          <a:prstGeom prst="rect">
            <a:avLst/>
          </a:prstGeom>
          <a:ln>
            <a:solidFill>
              <a:schemeClr val="bg2"/>
            </a:solidFill>
          </a:ln>
        </p:spPr>
      </p:pic>
      <p:sp>
        <p:nvSpPr>
          <p:cNvPr id="6" name="TextBox 5">
            <a:extLst>
              <a:ext uri="{FF2B5EF4-FFF2-40B4-BE49-F238E27FC236}">
                <a16:creationId xmlns:a16="http://schemas.microsoft.com/office/drawing/2014/main" id="{A8A3E7DA-3DE6-9D43-D32B-797E24BA328D}"/>
              </a:ext>
            </a:extLst>
          </p:cNvPr>
          <p:cNvSpPr txBox="1"/>
          <p:nvPr/>
        </p:nvSpPr>
        <p:spPr>
          <a:xfrm>
            <a:off x="311727" y="1484853"/>
            <a:ext cx="6096000" cy="2031325"/>
          </a:xfrm>
          <a:prstGeom prst="rect">
            <a:avLst/>
          </a:prstGeom>
          <a:noFill/>
        </p:spPr>
        <p:txBody>
          <a:bodyPr wrap="square">
            <a:spAutoFit/>
          </a:bodyPr>
          <a:lstStyle/>
          <a:p>
            <a:r>
              <a:rPr lang="en-US" b="1" dirty="0"/>
              <a:t>Paradigm differences</a:t>
            </a:r>
          </a:p>
          <a:p>
            <a:pPr marL="285750" indent="-285750">
              <a:buFont typeface="Wingdings" panose="05000000000000000000" pitchFamily="2" charset="2"/>
              <a:buChar char="ü"/>
            </a:pPr>
            <a:r>
              <a:rPr lang="en-US" dirty="0"/>
              <a:t>Estimated-Latency vs. Physiological approach</a:t>
            </a:r>
          </a:p>
          <a:p>
            <a:endParaRPr lang="en-US" dirty="0"/>
          </a:p>
          <a:p>
            <a:r>
              <a:rPr lang="en-US" dirty="0"/>
              <a:t>Various latencies</a:t>
            </a:r>
          </a:p>
          <a:p>
            <a:r>
              <a:rPr lang="en-US" dirty="0"/>
              <a:t>Various recording approaches (ECG vs. PPG)</a:t>
            </a:r>
          </a:p>
          <a:p>
            <a:endParaRPr lang="en-US" dirty="0"/>
          </a:p>
          <a:p>
            <a:pPr marL="285750" indent="-285750">
              <a:buFont typeface="Wingdings" panose="05000000000000000000" pitchFamily="2" charset="2"/>
              <a:buChar char="Ø"/>
            </a:pPr>
            <a:r>
              <a:rPr lang="en-US" dirty="0"/>
              <a:t>Lack of standardization </a:t>
            </a:r>
            <a:endParaRPr lang="en-GB" dirty="0"/>
          </a:p>
        </p:txBody>
      </p:sp>
      <p:pic>
        <p:nvPicPr>
          <p:cNvPr id="8" name="Picture 7">
            <a:extLst>
              <a:ext uri="{FF2B5EF4-FFF2-40B4-BE49-F238E27FC236}">
                <a16:creationId xmlns:a16="http://schemas.microsoft.com/office/drawing/2014/main" id="{7D183222-C872-1EC5-C872-1A82E5957EEF}"/>
              </a:ext>
            </a:extLst>
          </p:cNvPr>
          <p:cNvPicPr>
            <a:picLocks noChangeAspect="1"/>
          </p:cNvPicPr>
          <p:nvPr/>
        </p:nvPicPr>
        <p:blipFill>
          <a:blip r:embed="rId3"/>
          <a:stretch>
            <a:fillRect/>
          </a:stretch>
        </p:blipFill>
        <p:spPr>
          <a:xfrm>
            <a:off x="5571256" y="1729154"/>
            <a:ext cx="6478832" cy="4845822"/>
          </a:xfrm>
          <a:prstGeom prst="rect">
            <a:avLst/>
          </a:prstGeom>
          <a:ln>
            <a:solidFill>
              <a:schemeClr val="bg2"/>
            </a:solidFill>
          </a:ln>
        </p:spPr>
      </p:pic>
    </p:spTree>
    <p:extLst>
      <p:ext uri="{BB962C8B-B14F-4D97-AF65-F5344CB8AC3E}">
        <p14:creationId xmlns:p14="http://schemas.microsoft.com/office/powerpoint/2010/main" val="2181629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210001" y="1474941"/>
            <a:ext cx="6531174" cy="4601260"/>
          </a:xfrm>
          <a:prstGeom prst="rect">
            <a:avLst/>
          </a:prstGeom>
          <a:no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F608-C044-8340-93AF-970E3AAB80DD}"/>
              </a:ext>
            </a:extLst>
          </p:cNvPr>
          <p:cNvSpPr>
            <a:spLocks noGrp="1"/>
          </p:cNvSpPr>
          <p:nvPr>
            <p:ph type="title"/>
          </p:nvPr>
        </p:nvSpPr>
        <p:spPr/>
        <p:txBody>
          <a:bodyPr/>
          <a:lstStyle/>
          <a:p>
            <a:r>
              <a:rPr lang="fr-FR" dirty="0"/>
              <a:t>False Feedback (FFB)</a:t>
            </a:r>
            <a:endParaRPr lang="en-GB" dirty="0"/>
          </a:p>
        </p:txBody>
      </p:sp>
      <p:pic>
        <p:nvPicPr>
          <p:cNvPr id="4" name="Picture 3">
            <a:extLst>
              <a:ext uri="{FF2B5EF4-FFF2-40B4-BE49-F238E27FC236}">
                <a16:creationId xmlns:a16="http://schemas.microsoft.com/office/drawing/2014/main" id="{93B1CE56-4FD2-BD0A-E15B-F312392F6CAF}"/>
              </a:ext>
            </a:extLst>
          </p:cNvPr>
          <p:cNvPicPr>
            <a:picLocks noChangeAspect="1"/>
          </p:cNvPicPr>
          <p:nvPr/>
        </p:nvPicPr>
        <p:blipFill>
          <a:blip r:embed="rId3"/>
          <a:stretch>
            <a:fillRect/>
          </a:stretch>
        </p:blipFill>
        <p:spPr>
          <a:xfrm>
            <a:off x="9066611" y="4638800"/>
            <a:ext cx="3081100" cy="1203194"/>
          </a:xfrm>
          <a:prstGeom prst="rect">
            <a:avLst/>
          </a:prstGeom>
          <a:ln>
            <a:solidFill>
              <a:schemeClr val="bg2"/>
            </a:solidFill>
          </a:ln>
        </p:spPr>
      </p:pic>
      <p:pic>
        <p:nvPicPr>
          <p:cNvPr id="6" name="Picture 5">
            <a:extLst>
              <a:ext uri="{FF2B5EF4-FFF2-40B4-BE49-F238E27FC236}">
                <a16:creationId xmlns:a16="http://schemas.microsoft.com/office/drawing/2014/main" id="{774ED228-DA1A-A1A1-6782-568254F5751B}"/>
              </a:ext>
            </a:extLst>
          </p:cNvPr>
          <p:cNvPicPr>
            <a:picLocks noChangeAspect="1"/>
          </p:cNvPicPr>
          <p:nvPr/>
        </p:nvPicPr>
        <p:blipFill>
          <a:blip r:embed="rId4"/>
          <a:stretch>
            <a:fillRect/>
          </a:stretch>
        </p:blipFill>
        <p:spPr>
          <a:xfrm>
            <a:off x="7051962" y="1558957"/>
            <a:ext cx="4695326" cy="933547"/>
          </a:xfrm>
          <a:prstGeom prst="rect">
            <a:avLst/>
          </a:prstGeom>
          <a:ln>
            <a:solidFill>
              <a:schemeClr val="bg2"/>
            </a:solidFill>
          </a:ln>
        </p:spPr>
      </p:pic>
      <p:pic>
        <p:nvPicPr>
          <p:cNvPr id="8" name="Picture 7">
            <a:extLst>
              <a:ext uri="{FF2B5EF4-FFF2-40B4-BE49-F238E27FC236}">
                <a16:creationId xmlns:a16="http://schemas.microsoft.com/office/drawing/2014/main" id="{59488AFC-73EA-4A76-5B4E-85F3845023A4}"/>
              </a:ext>
            </a:extLst>
          </p:cNvPr>
          <p:cNvPicPr>
            <a:picLocks noChangeAspect="1"/>
          </p:cNvPicPr>
          <p:nvPr/>
        </p:nvPicPr>
        <p:blipFill>
          <a:blip r:embed="rId5"/>
          <a:stretch>
            <a:fillRect/>
          </a:stretch>
        </p:blipFill>
        <p:spPr>
          <a:xfrm>
            <a:off x="7051962" y="2492505"/>
            <a:ext cx="4695325" cy="2063168"/>
          </a:xfrm>
          <a:prstGeom prst="rect">
            <a:avLst/>
          </a:prstGeom>
          <a:ln>
            <a:solidFill>
              <a:schemeClr val="bg2"/>
            </a:solidFill>
          </a:ln>
        </p:spPr>
      </p:pic>
      <p:pic>
        <p:nvPicPr>
          <p:cNvPr id="12" name="Picture 11">
            <a:extLst>
              <a:ext uri="{FF2B5EF4-FFF2-40B4-BE49-F238E27FC236}">
                <a16:creationId xmlns:a16="http://schemas.microsoft.com/office/drawing/2014/main" id="{F3CD211D-EC47-857F-61E1-52C3C873CF1B}"/>
              </a:ext>
            </a:extLst>
          </p:cNvPr>
          <p:cNvPicPr>
            <a:picLocks noChangeAspect="1"/>
          </p:cNvPicPr>
          <p:nvPr/>
        </p:nvPicPr>
        <p:blipFill>
          <a:blip r:embed="rId6"/>
          <a:stretch>
            <a:fillRect/>
          </a:stretch>
        </p:blipFill>
        <p:spPr>
          <a:xfrm>
            <a:off x="7051962" y="4638800"/>
            <a:ext cx="1951114" cy="1745482"/>
          </a:xfrm>
          <a:prstGeom prst="rect">
            <a:avLst/>
          </a:prstGeom>
          <a:ln>
            <a:solidFill>
              <a:schemeClr val="bg2"/>
            </a:solidFill>
          </a:ln>
        </p:spPr>
      </p:pic>
      <p:sp>
        <p:nvSpPr>
          <p:cNvPr id="14" name="TextBox 13">
            <a:extLst>
              <a:ext uri="{FF2B5EF4-FFF2-40B4-BE49-F238E27FC236}">
                <a16:creationId xmlns:a16="http://schemas.microsoft.com/office/drawing/2014/main" id="{60ADC1D6-9A29-0027-EA91-4EA4406DF8EE}"/>
              </a:ext>
            </a:extLst>
          </p:cNvPr>
          <p:cNvSpPr txBox="1"/>
          <p:nvPr/>
        </p:nvSpPr>
        <p:spPr>
          <a:xfrm>
            <a:off x="273628" y="1340853"/>
            <a:ext cx="6421582" cy="2716128"/>
          </a:xfrm>
          <a:prstGeom prst="rect">
            <a:avLst/>
          </a:prstGeom>
          <a:noFill/>
        </p:spPr>
        <p:txBody>
          <a:bodyPr wrap="square">
            <a:spAutoFit/>
          </a:bodyPr>
          <a:lstStyle/>
          <a:p>
            <a:r>
              <a:rPr lang="en-US" sz="1600" b="1" dirty="0"/>
              <a:t>False Heartrate Feedback</a:t>
            </a:r>
          </a:p>
          <a:p>
            <a:pPr marL="285750" indent="-285750">
              <a:buFont typeface="Wingdings" panose="05000000000000000000" pitchFamily="2" charset="2"/>
              <a:buChar char="ü"/>
            </a:pPr>
            <a:r>
              <a:rPr lang="en-US" sz="1600" dirty="0"/>
              <a:t>Auditory </a:t>
            </a:r>
            <a:r>
              <a:rPr lang="en-US" sz="1050" dirty="0"/>
              <a:t>(Gray, 2007)</a:t>
            </a:r>
          </a:p>
          <a:p>
            <a:pPr marL="285750" indent="-285750">
              <a:buFont typeface="Wingdings" panose="05000000000000000000" pitchFamily="2" charset="2"/>
              <a:buChar char="ü"/>
            </a:pPr>
            <a:r>
              <a:rPr lang="en-US" sz="1600" dirty="0"/>
              <a:t>Visual (augmented reality) </a:t>
            </a:r>
            <a:r>
              <a:rPr lang="en-US" sz="1050" dirty="0"/>
              <a:t>(Suzuki et al., 2013)</a:t>
            </a:r>
          </a:p>
          <a:p>
            <a:pPr marL="285750" indent="-285750">
              <a:buFont typeface="Wingdings" panose="05000000000000000000" pitchFamily="2" charset="2"/>
              <a:buChar char="ü"/>
            </a:pPr>
            <a:r>
              <a:rPr lang="en-US" sz="1600" dirty="0"/>
              <a:t>Somatosensory (pulsating device on the wrist) </a:t>
            </a:r>
            <a:r>
              <a:rPr lang="en-US" sz="1050" dirty="0"/>
              <a:t>(Patchitt, 2025)</a:t>
            </a:r>
          </a:p>
          <a:p>
            <a:pPr marL="285750" indent="-285750">
              <a:buFont typeface="Wingdings" panose="05000000000000000000" pitchFamily="2" charset="2"/>
              <a:buChar char="ü"/>
            </a:pPr>
            <a:endParaRPr lang="en-US" sz="1050" dirty="0"/>
          </a:p>
          <a:p>
            <a:pPr marL="285750" indent="-285750">
              <a:buFont typeface="Wingdings" panose="05000000000000000000" pitchFamily="2" charset="2"/>
              <a:buChar char="Ø"/>
            </a:pPr>
            <a:r>
              <a:rPr lang="en-US" sz="1600" dirty="0"/>
              <a:t>Asynchronous feedback activates the insula</a:t>
            </a:r>
          </a:p>
          <a:p>
            <a:pPr marL="742950" lvl="1" indent="-285750">
              <a:buFont typeface="Wingdings" panose="05000000000000000000" pitchFamily="2" charset="2"/>
              <a:buChar char="Ø"/>
            </a:pPr>
            <a:r>
              <a:rPr lang="en-GB" sz="1200" dirty="0"/>
              <a:t>Right anterior insula as a mismatch comparator between exteroceptive and interoceptive information</a:t>
            </a:r>
          </a:p>
          <a:p>
            <a:pPr marL="742950" lvl="1" indent="-285750">
              <a:buFont typeface="Wingdings" panose="05000000000000000000" pitchFamily="2" charset="2"/>
              <a:buChar char="Ø"/>
            </a:pPr>
            <a:r>
              <a:rPr lang="en-GB" sz="1200" dirty="0"/>
              <a:t>Multimodal integration of priors and prediction-error signalling in shaping perceptual judgments</a:t>
            </a:r>
          </a:p>
          <a:p>
            <a:pPr marL="285750" indent="-285750">
              <a:buFont typeface="Wingdings" panose="05000000000000000000" pitchFamily="2" charset="2"/>
              <a:buChar char="Ø"/>
            </a:pPr>
            <a:r>
              <a:rPr lang="en-GB" sz="1600" dirty="0"/>
              <a:t>Fragile behavioural results</a:t>
            </a:r>
          </a:p>
          <a:p>
            <a:pPr marL="742950" lvl="1" indent="-285750">
              <a:buFont typeface="Wingdings" panose="05000000000000000000" pitchFamily="2" charset="2"/>
              <a:buChar char="Ø"/>
            </a:pPr>
            <a:r>
              <a:rPr lang="en-GB" sz="1200" dirty="0"/>
              <a:t>Room for paradigmatic improvements</a:t>
            </a:r>
            <a:endParaRPr lang="en-US" sz="1200" dirty="0"/>
          </a:p>
        </p:txBody>
      </p:sp>
      <p:pic>
        <p:nvPicPr>
          <p:cNvPr id="16" name="Picture 15">
            <a:extLst>
              <a:ext uri="{FF2B5EF4-FFF2-40B4-BE49-F238E27FC236}">
                <a16:creationId xmlns:a16="http://schemas.microsoft.com/office/drawing/2014/main" id="{E47F654A-CF38-10FF-3859-C9C5E0981841}"/>
              </a:ext>
            </a:extLst>
          </p:cNvPr>
          <p:cNvPicPr>
            <a:picLocks noChangeAspect="1"/>
          </p:cNvPicPr>
          <p:nvPr/>
        </p:nvPicPr>
        <p:blipFill>
          <a:blip r:embed="rId7"/>
          <a:stretch>
            <a:fillRect/>
          </a:stretch>
        </p:blipFill>
        <p:spPr>
          <a:xfrm>
            <a:off x="120825" y="4056981"/>
            <a:ext cx="3719236" cy="2046163"/>
          </a:xfrm>
          <a:prstGeom prst="rect">
            <a:avLst/>
          </a:prstGeom>
          <a:ln>
            <a:solidFill>
              <a:schemeClr val="bg2"/>
            </a:solidFill>
          </a:ln>
        </p:spPr>
      </p:pic>
      <p:pic>
        <p:nvPicPr>
          <p:cNvPr id="18" name="Picture 17">
            <a:extLst>
              <a:ext uri="{FF2B5EF4-FFF2-40B4-BE49-F238E27FC236}">
                <a16:creationId xmlns:a16="http://schemas.microsoft.com/office/drawing/2014/main" id="{F68C2BE5-0DCA-0D3F-BDA8-60086C0C8EDF}"/>
              </a:ext>
            </a:extLst>
          </p:cNvPr>
          <p:cNvPicPr>
            <a:picLocks noChangeAspect="1"/>
          </p:cNvPicPr>
          <p:nvPr/>
        </p:nvPicPr>
        <p:blipFill>
          <a:blip r:embed="rId8"/>
          <a:stretch>
            <a:fillRect/>
          </a:stretch>
        </p:blipFill>
        <p:spPr>
          <a:xfrm>
            <a:off x="4370349" y="3373418"/>
            <a:ext cx="2423354" cy="2402612"/>
          </a:xfrm>
          <a:prstGeom prst="rect">
            <a:avLst/>
          </a:prstGeom>
          <a:ln>
            <a:solidFill>
              <a:schemeClr val="bg2"/>
            </a:solidFill>
          </a:ln>
        </p:spPr>
      </p:pic>
      <p:pic>
        <p:nvPicPr>
          <p:cNvPr id="20" name="Picture 19">
            <a:extLst>
              <a:ext uri="{FF2B5EF4-FFF2-40B4-BE49-F238E27FC236}">
                <a16:creationId xmlns:a16="http://schemas.microsoft.com/office/drawing/2014/main" id="{AE9E90B6-16A5-D19E-60AD-E52B2F56B65F}"/>
              </a:ext>
            </a:extLst>
          </p:cNvPr>
          <p:cNvPicPr>
            <a:picLocks noChangeAspect="1"/>
          </p:cNvPicPr>
          <p:nvPr/>
        </p:nvPicPr>
        <p:blipFill>
          <a:blip r:embed="rId9"/>
          <a:stretch>
            <a:fillRect/>
          </a:stretch>
        </p:blipFill>
        <p:spPr>
          <a:xfrm>
            <a:off x="4370349" y="5792744"/>
            <a:ext cx="2423354" cy="1056944"/>
          </a:xfrm>
          <a:prstGeom prst="rect">
            <a:avLst/>
          </a:prstGeom>
          <a:ln>
            <a:solidFill>
              <a:schemeClr val="bg2"/>
            </a:solidFill>
          </a:ln>
        </p:spPr>
      </p:pic>
      <p:pic>
        <p:nvPicPr>
          <p:cNvPr id="22" name="Picture 21">
            <a:extLst>
              <a:ext uri="{FF2B5EF4-FFF2-40B4-BE49-F238E27FC236}">
                <a16:creationId xmlns:a16="http://schemas.microsoft.com/office/drawing/2014/main" id="{52109390-9A4E-891F-20D4-C2FFD5BEBF06}"/>
              </a:ext>
            </a:extLst>
          </p:cNvPr>
          <p:cNvPicPr>
            <a:picLocks noChangeAspect="1"/>
          </p:cNvPicPr>
          <p:nvPr/>
        </p:nvPicPr>
        <p:blipFill>
          <a:blip r:embed="rId10"/>
          <a:stretch>
            <a:fillRect/>
          </a:stretch>
        </p:blipFill>
        <p:spPr>
          <a:xfrm>
            <a:off x="871708" y="3982545"/>
            <a:ext cx="3369511" cy="2716128"/>
          </a:xfrm>
          <a:prstGeom prst="rect">
            <a:avLst/>
          </a:prstGeom>
          <a:ln>
            <a:solidFill>
              <a:schemeClr val="bg2"/>
            </a:solidFill>
          </a:ln>
        </p:spPr>
      </p:pic>
    </p:spTree>
    <p:extLst>
      <p:ext uri="{BB962C8B-B14F-4D97-AF65-F5344CB8AC3E}">
        <p14:creationId xmlns:p14="http://schemas.microsoft.com/office/powerpoint/2010/main" val="2352570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6726-2D5E-A48A-4810-8A3930B75FB8}"/>
              </a:ext>
            </a:extLst>
          </p:cNvPr>
          <p:cNvSpPr>
            <a:spLocks noGrp="1"/>
          </p:cNvSpPr>
          <p:nvPr>
            <p:ph type="title"/>
          </p:nvPr>
        </p:nvSpPr>
        <p:spPr/>
        <p:txBody>
          <a:bodyPr/>
          <a:lstStyle/>
          <a:p>
            <a:r>
              <a:rPr lang="fr-FR" dirty="0" err="1"/>
              <a:t>Heart</a:t>
            </a:r>
            <a:r>
              <a:rPr lang="fr-FR" dirty="0"/>
              <a:t> Rate</a:t>
            </a:r>
            <a:endParaRPr lang="en-GB" dirty="0"/>
          </a:p>
        </p:txBody>
      </p:sp>
      <p:pic>
        <p:nvPicPr>
          <p:cNvPr id="9" name="Picture 8">
            <a:extLst>
              <a:ext uri="{FF2B5EF4-FFF2-40B4-BE49-F238E27FC236}">
                <a16:creationId xmlns:a16="http://schemas.microsoft.com/office/drawing/2014/main" id="{FE3E96E3-F641-799F-0B99-B83ED57BD70F}"/>
              </a:ext>
            </a:extLst>
          </p:cNvPr>
          <p:cNvPicPr>
            <a:picLocks noChangeAspect="1"/>
          </p:cNvPicPr>
          <p:nvPr/>
        </p:nvPicPr>
        <p:blipFill>
          <a:blip r:embed="rId3"/>
          <a:stretch>
            <a:fillRect/>
          </a:stretch>
        </p:blipFill>
        <p:spPr>
          <a:xfrm>
            <a:off x="7103559" y="3854922"/>
            <a:ext cx="4946795" cy="2944978"/>
          </a:xfrm>
          <a:prstGeom prst="rect">
            <a:avLst/>
          </a:prstGeom>
          <a:ln>
            <a:solidFill>
              <a:schemeClr val="bg2"/>
            </a:solidFill>
          </a:ln>
        </p:spPr>
      </p:pic>
      <p:sp>
        <p:nvSpPr>
          <p:cNvPr id="4" name="TextBox 3">
            <a:extLst>
              <a:ext uri="{FF2B5EF4-FFF2-40B4-BE49-F238E27FC236}">
                <a16:creationId xmlns:a16="http://schemas.microsoft.com/office/drawing/2014/main" id="{FFAB4107-C93C-207F-6CAC-FF448116727B}"/>
              </a:ext>
            </a:extLst>
          </p:cNvPr>
          <p:cNvSpPr txBox="1"/>
          <p:nvPr/>
        </p:nvSpPr>
        <p:spPr>
          <a:xfrm>
            <a:off x="138544" y="1772583"/>
            <a:ext cx="7086600" cy="4708981"/>
          </a:xfrm>
          <a:prstGeom prst="rect">
            <a:avLst/>
          </a:prstGeom>
          <a:noFill/>
        </p:spPr>
        <p:txBody>
          <a:bodyPr wrap="square">
            <a:spAutoFit/>
          </a:bodyPr>
          <a:lstStyle/>
          <a:p>
            <a:r>
              <a:rPr lang="en-US" sz="1600" b="1" dirty="0"/>
              <a:t>Heart Rate (HR) </a:t>
            </a:r>
            <a:r>
              <a:rPr lang="en-US" sz="1600" dirty="0"/>
              <a:t>= Number of beats per minute (in BPM)</a:t>
            </a:r>
          </a:p>
          <a:p>
            <a:pPr marL="285750" indent="-285750">
              <a:buFont typeface="Wingdings" panose="05000000000000000000" pitchFamily="2" charset="2"/>
              <a:buChar char="Ø"/>
            </a:pPr>
            <a:r>
              <a:rPr lang="en-US" sz="1400" dirty="0"/>
              <a:t>Computed as the inverse of the consecutive differences between peaks</a:t>
            </a:r>
          </a:p>
          <a:p>
            <a:pPr marL="285750" indent="-285750">
              <a:buFont typeface="Wingdings" panose="05000000000000000000" pitchFamily="2" charset="2"/>
              <a:buChar char="Ø"/>
            </a:pPr>
            <a:r>
              <a:rPr lang="en-US" sz="1400" dirty="0"/>
              <a:t>Different heart rate measuring approaches are more or less precise</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v"/>
            </a:pPr>
            <a:r>
              <a:rPr lang="en-GB" sz="1600" u="sng" dirty="0"/>
              <a:t>Adult humans</a:t>
            </a:r>
            <a:endParaRPr lang="en-GB" sz="1600" dirty="0"/>
          </a:p>
          <a:p>
            <a:pPr marL="742950" lvl="1" indent="-285750">
              <a:buFont typeface="Wingdings" panose="05000000000000000000" pitchFamily="2" charset="2"/>
              <a:buChar char="ü"/>
            </a:pPr>
            <a:r>
              <a:rPr lang="en-GB" sz="1600" dirty="0"/>
              <a:t>60 and 100 beats per minute (bpm)</a:t>
            </a:r>
          </a:p>
          <a:p>
            <a:pPr marL="742950" lvl="1" indent="-285750">
              <a:buFont typeface="Wingdings" panose="05000000000000000000" pitchFamily="2" charset="2"/>
              <a:buChar char="ü"/>
            </a:pPr>
            <a:r>
              <a:rPr lang="en-GB" sz="1600" dirty="0"/>
              <a:t>2-7 bpm higher for women</a:t>
            </a:r>
          </a:p>
          <a:p>
            <a:pPr marL="285750" indent="-285750">
              <a:buFont typeface="Wingdings" panose="05000000000000000000" pitchFamily="2" charset="2"/>
              <a:buChar char="v"/>
            </a:pPr>
            <a:r>
              <a:rPr lang="en-GB" sz="1600" u="sng" dirty="0"/>
              <a:t>Blue whale</a:t>
            </a:r>
          </a:p>
          <a:p>
            <a:pPr marL="742950" lvl="1" indent="-285750">
              <a:buFont typeface="Wingdings" panose="05000000000000000000" pitchFamily="2" charset="2"/>
              <a:buChar char="ü"/>
            </a:pPr>
            <a:r>
              <a:rPr lang="en-GB" sz="1600" dirty="0"/>
              <a:t>2-10 bpm</a:t>
            </a:r>
          </a:p>
          <a:p>
            <a:pPr marL="285750" indent="-285750">
              <a:buFont typeface="Wingdings" panose="05000000000000000000" pitchFamily="2" charset="2"/>
              <a:buChar char="v"/>
            </a:pPr>
            <a:r>
              <a:rPr lang="en-GB" sz="1600" u="sng" dirty="0"/>
              <a:t>Etruscan shrew</a:t>
            </a:r>
            <a:endParaRPr lang="en-GB" sz="1600" dirty="0"/>
          </a:p>
          <a:p>
            <a:pPr marL="742950" lvl="1" indent="-285750">
              <a:buFont typeface="Wingdings" panose="05000000000000000000" pitchFamily="2" charset="2"/>
              <a:buChar char="ü"/>
            </a:pPr>
            <a:r>
              <a:rPr lang="en-GB" sz="1600" dirty="0"/>
              <a:t>1500 bpm</a:t>
            </a:r>
          </a:p>
          <a:p>
            <a:pPr marL="742950" lvl="1" indent="-285750">
              <a:buFont typeface="Wingdings" panose="05000000000000000000" pitchFamily="2" charset="2"/>
              <a:buChar char="ü"/>
            </a:pPr>
            <a:endParaRPr lang="en-US" sz="1600" dirty="0"/>
          </a:p>
          <a:p>
            <a:r>
              <a:rPr lang="en-US" sz="1600" b="1" u="sng" dirty="0"/>
              <a:t>Fun facts</a:t>
            </a:r>
          </a:p>
          <a:p>
            <a:endParaRPr lang="en-US" sz="1600" b="1" u="sng" dirty="0"/>
          </a:p>
          <a:p>
            <a:pPr marL="285750" indent="-285750">
              <a:buFont typeface="Wingdings" panose="05000000000000000000" pitchFamily="2" charset="2"/>
              <a:buChar char="ü"/>
            </a:pPr>
            <a:r>
              <a:rPr lang="en-GB" sz="1600" b="1" dirty="0"/>
              <a:t>The Diving Reflex</a:t>
            </a:r>
          </a:p>
          <a:p>
            <a:r>
              <a:rPr lang="en-GB" sz="1600" dirty="0"/>
              <a:t>Water on nose and forehead –&gt; bradycardia (+ constriction blood vessels in the limbs to redirect oxygen-rich blood to the vital organs)</a:t>
            </a:r>
          </a:p>
          <a:p>
            <a:endParaRPr lang="en-GB" sz="1600" dirty="0"/>
          </a:p>
          <a:p>
            <a:pPr marL="285750" indent="-285750">
              <a:buFont typeface="Wingdings" panose="05000000000000000000" pitchFamily="2" charset="2"/>
              <a:buChar char="ü"/>
            </a:pPr>
            <a:r>
              <a:rPr lang="en-GB" sz="1600" b="1" dirty="0"/>
              <a:t>Record</a:t>
            </a:r>
            <a:r>
              <a:rPr lang="en-GB" sz="1600" dirty="0"/>
              <a:t>: 27 bpm (Martin </a:t>
            </a:r>
            <a:r>
              <a:rPr lang="en-GB" sz="1600" i="1" dirty="0"/>
              <a:t>BRADY</a:t>
            </a:r>
            <a:r>
              <a:rPr lang="en-GB" sz="1600" dirty="0"/>
              <a:t>)</a:t>
            </a:r>
          </a:p>
        </p:txBody>
      </p:sp>
      <p:pic>
        <p:nvPicPr>
          <p:cNvPr id="5" name="Picture 4" descr="3: Illustration how to derive the tachogram (RR interval time series)... |  Download Scientific Diagram">
            <a:extLst>
              <a:ext uri="{FF2B5EF4-FFF2-40B4-BE49-F238E27FC236}">
                <a16:creationId xmlns:a16="http://schemas.microsoft.com/office/drawing/2014/main" id="{AA6597AC-66F1-5DAA-EF48-3601CF24F4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3559" y="1150788"/>
            <a:ext cx="4946795" cy="260725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6" name="Picture 2" descr="Etruscan Shrews Will Blow Your Mind | Featured Creature">
            <a:extLst>
              <a:ext uri="{FF2B5EF4-FFF2-40B4-BE49-F238E27FC236}">
                <a16:creationId xmlns:a16="http://schemas.microsoft.com/office/drawing/2014/main" id="{2A182D44-396A-C69B-A935-299457D4A2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272" y="4003963"/>
            <a:ext cx="3467954" cy="2671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The Whale Hearts">
            <a:extLst>
              <a:ext uri="{FF2B5EF4-FFF2-40B4-BE49-F238E27FC236}">
                <a16:creationId xmlns:a16="http://schemas.microsoft.com/office/drawing/2014/main" id="{5E8AB739-F641-4738-A471-9D318E9C56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7272" y="1294096"/>
            <a:ext cx="3480954" cy="23206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512E982-76BD-33B8-F127-BA0EFC0840BB}"/>
              </a:ext>
            </a:extLst>
          </p:cNvPr>
          <p:cNvPicPr>
            <a:picLocks noChangeAspect="1"/>
          </p:cNvPicPr>
          <p:nvPr/>
        </p:nvPicPr>
        <p:blipFill>
          <a:blip r:embed="rId7"/>
          <a:stretch>
            <a:fillRect/>
          </a:stretch>
        </p:blipFill>
        <p:spPr>
          <a:xfrm>
            <a:off x="7545708" y="2550232"/>
            <a:ext cx="3733329" cy="36506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885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500"/>
                                        <p:tgtEl>
                                          <p:spTgt spid="10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2" end="12"/>
                                            </p:txEl>
                                          </p:spTgt>
                                        </p:tgtEl>
                                        <p:attrNameLst>
                                          <p:attrName>style.visibility</p:attrName>
                                        </p:attrNameLst>
                                      </p:cBhvr>
                                      <p:to>
                                        <p:strVal val="visible"/>
                                      </p:to>
                                    </p:set>
                                    <p:animEffect transition="in" filter="fade">
                                      <p:cBhvr>
                                        <p:cTn id="62" dur="500"/>
                                        <p:tgtEl>
                                          <p:spTgt spid="4">
                                            <p:txEl>
                                              <p:pRg st="12" end="12"/>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4">
                                            <p:txEl>
                                              <p:pRg st="14" end="14"/>
                                            </p:txEl>
                                          </p:spTgt>
                                        </p:tgtEl>
                                        <p:attrNameLst>
                                          <p:attrName>style.visibility</p:attrName>
                                        </p:attrNameLst>
                                      </p:cBhvr>
                                      <p:to>
                                        <p:strVal val="visible"/>
                                      </p:to>
                                    </p:set>
                                    <p:animEffect transition="in" filter="fade">
                                      <p:cBhvr>
                                        <p:cTn id="65" dur="500"/>
                                        <p:tgtEl>
                                          <p:spTgt spid="4">
                                            <p:txEl>
                                              <p:pRg st="14" end="14"/>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4">
                                            <p:txEl>
                                              <p:pRg st="15" end="15"/>
                                            </p:txEl>
                                          </p:spTgt>
                                        </p:tgtEl>
                                        <p:attrNameLst>
                                          <p:attrName>style.visibility</p:attrName>
                                        </p:attrNameLst>
                                      </p:cBhvr>
                                      <p:to>
                                        <p:strVal val="visible"/>
                                      </p:to>
                                    </p:set>
                                    <p:animEffect transition="in" filter="fade">
                                      <p:cBhvr>
                                        <p:cTn id="68" dur="500"/>
                                        <p:tgtEl>
                                          <p:spTgt spid="4">
                                            <p:txEl>
                                              <p:pRg st="15" end="1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
                                            <p:txEl>
                                              <p:pRg st="17" end="17"/>
                                            </p:txEl>
                                          </p:spTgt>
                                        </p:tgtEl>
                                        <p:attrNameLst>
                                          <p:attrName>style.visibility</p:attrName>
                                        </p:attrNameLst>
                                      </p:cBhvr>
                                      <p:to>
                                        <p:strVal val="visible"/>
                                      </p:to>
                                    </p:set>
                                    <p:animEffect transition="in" filter="fade">
                                      <p:cBhvr>
                                        <p:cTn id="73" dur="500"/>
                                        <p:tgtEl>
                                          <p:spTgt spid="4">
                                            <p:txEl>
                                              <p:pRg st="17" end="17"/>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87442" y="256469"/>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87442" y="858102"/>
            <a:ext cx="3417089" cy="2271642"/>
          </a:xfrm>
          <a:prstGeom prst="rect">
            <a:avLst/>
          </a:prstGeom>
          <a:ln>
            <a:solidFill>
              <a:schemeClr val="bg2">
                <a:lumMod val="90000"/>
              </a:schemeClr>
            </a:solidFill>
          </a:ln>
        </p:spPr>
      </p:pic>
      <p:pic>
        <p:nvPicPr>
          <p:cNvPr id="8" name="Picture 7">
            <a:extLst>
              <a:ext uri="{FF2B5EF4-FFF2-40B4-BE49-F238E27FC236}">
                <a16:creationId xmlns:a16="http://schemas.microsoft.com/office/drawing/2014/main" id="{7BBD65E6-A0C3-5C49-F6B0-590AD46DB3D9}"/>
              </a:ext>
            </a:extLst>
          </p:cNvPr>
          <p:cNvPicPr>
            <a:picLocks noChangeAspect="1"/>
          </p:cNvPicPr>
          <p:nvPr/>
        </p:nvPicPr>
        <p:blipFill>
          <a:blip r:embed="rId4"/>
          <a:stretch>
            <a:fillRect/>
          </a:stretch>
        </p:blipFill>
        <p:spPr>
          <a:xfrm>
            <a:off x="8666018" y="5679067"/>
            <a:ext cx="3283095" cy="1081904"/>
          </a:xfrm>
          <a:prstGeom prst="rect">
            <a:avLst/>
          </a:prstGeom>
          <a:ln>
            <a:solidFill>
              <a:schemeClr val="bg2"/>
            </a:solidFill>
          </a:ln>
        </p:spPr>
      </p:pic>
      <p:pic>
        <p:nvPicPr>
          <p:cNvPr id="11" name="Picture 10">
            <a:extLst>
              <a:ext uri="{FF2B5EF4-FFF2-40B4-BE49-F238E27FC236}">
                <a16:creationId xmlns:a16="http://schemas.microsoft.com/office/drawing/2014/main" id="{7C72D846-300D-A3ED-E93C-1B42DEAD1051}"/>
              </a:ext>
            </a:extLst>
          </p:cNvPr>
          <p:cNvPicPr>
            <a:picLocks noChangeAspect="1"/>
          </p:cNvPicPr>
          <p:nvPr/>
        </p:nvPicPr>
        <p:blipFill>
          <a:blip r:embed="rId5"/>
          <a:stretch>
            <a:fillRect/>
          </a:stretch>
        </p:blipFill>
        <p:spPr>
          <a:xfrm>
            <a:off x="7689880" y="3193498"/>
            <a:ext cx="4259233" cy="2459182"/>
          </a:xfrm>
          <a:prstGeom prst="rect">
            <a:avLst/>
          </a:prstGeom>
          <a:ln>
            <a:solidFill>
              <a:schemeClr val="bg2"/>
            </a:solid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201424"/>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r>
              <a:rPr lang="en-US" sz="1400" dirty="0"/>
              <a:t>Lower HRV -&gt; higher neuroticism </a:t>
            </a:r>
            <a:r>
              <a:rPr lang="en-US" sz="1100" dirty="0"/>
              <a:t>(</a:t>
            </a:r>
            <a:r>
              <a:rPr lang="en-GB" sz="1100" dirty="0" err="1"/>
              <a:t>Čukić</a:t>
            </a:r>
            <a:r>
              <a:rPr lang="en-GB" sz="1100" dirty="0"/>
              <a:t> </a:t>
            </a:r>
            <a:r>
              <a:rPr lang="fr-FR" sz="1100" dirty="0"/>
              <a:t>&amp; Bates, 2015)</a:t>
            </a:r>
            <a:endParaRPr lang="en-US" sz="1100" dirty="0"/>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animEffect transition="in" filter="fade">
                                      <p:cBhvr>
                                        <p:cTn id="7" dur="500"/>
                                        <p:tgtEl>
                                          <p:spTgt spid="5">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2" end="12"/>
                                            </p:txEl>
                                          </p:spTgt>
                                        </p:tgtEl>
                                        <p:attrNameLst>
                                          <p:attrName>style.visibility</p:attrName>
                                        </p:attrNameLst>
                                      </p:cBhvr>
                                      <p:to>
                                        <p:strVal val="visible"/>
                                      </p:to>
                                    </p:set>
                                    <p:animEffect transition="in" filter="fade">
                                      <p:cBhvr>
                                        <p:cTn id="10" dur="500"/>
                                        <p:tgtEl>
                                          <p:spTgt spid="5">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3" end="13"/>
                                            </p:txEl>
                                          </p:spTgt>
                                        </p:tgtEl>
                                        <p:attrNameLst>
                                          <p:attrName>style.visibility</p:attrName>
                                        </p:attrNameLst>
                                      </p:cBhvr>
                                      <p:to>
                                        <p:strVal val="visible"/>
                                      </p:to>
                                    </p:set>
                                    <p:animEffect transition="in" filter="fade">
                                      <p:cBhvr>
                                        <p:cTn id="13" dur="500"/>
                                        <p:tgtEl>
                                          <p:spTgt spid="5">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4" end="14"/>
                                            </p:txEl>
                                          </p:spTgt>
                                        </p:tgtEl>
                                        <p:attrNameLst>
                                          <p:attrName>style.visibility</p:attrName>
                                        </p:attrNameLst>
                                      </p:cBhvr>
                                      <p:to>
                                        <p:strVal val="visible"/>
                                      </p:to>
                                    </p:set>
                                    <p:animEffect transition="in" filter="fade">
                                      <p:cBhvr>
                                        <p:cTn id="16" dur="500"/>
                                        <p:tgtEl>
                                          <p:spTgt spid="5">
                                            <p:txEl>
                                              <p:pRg st="14" end="1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5" end="15"/>
                                            </p:txEl>
                                          </p:spTgt>
                                        </p:tgtEl>
                                        <p:attrNameLst>
                                          <p:attrName>style.visibility</p:attrName>
                                        </p:attrNameLst>
                                      </p:cBhvr>
                                      <p:to>
                                        <p:strVal val="visible"/>
                                      </p:to>
                                    </p:set>
                                    <p:animEffect transition="in" filter="fade">
                                      <p:cBhvr>
                                        <p:cTn id="19" dur="500"/>
                                        <p:tgtEl>
                                          <p:spTgt spid="5">
                                            <p:txEl>
                                              <p:pRg st="15" end="1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6" end="16"/>
                                            </p:txEl>
                                          </p:spTgt>
                                        </p:tgtEl>
                                        <p:attrNameLst>
                                          <p:attrName>style.visibility</p:attrName>
                                        </p:attrNameLst>
                                      </p:cBhvr>
                                      <p:to>
                                        <p:strVal val="visible"/>
                                      </p:to>
                                    </p:set>
                                    <p:animEffect transition="in" filter="fade">
                                      <p:cBhvr>
                                        <p:cTn id="22" dur="500"/>
                                        <p:tgtEl>
                                          <p:spTgt spid="5">
                                            <p:txEl>
                                              <p:pRg st="16" end="1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7" end="17"/>
                                            </p:txEl>
                                          </p:spTgt>
                                        </p:tgtEl>
                                        <p:attrNameLst>
                                          <p:attrName>style.visibility</p:attrName>
                                        </p:attrNameLst>
                                      </p:cBhvr>
                                      <p:to>
                                        <p:strVal val="visible"/>
                                      </p:to>
                                    </p:set>
                                    <p:animEffect transition="in" filter="fade">
                                      <p:cBhvr>
                                        <p:cTn id="25" dur="500"/>
                                        <p:tgtEl>
                                          <p:spTgt spid="5">
                                            <p:txEl>
                                              <p:pRg st="17" end="1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9" end="19"/>
                                            </p:txEl>
                                          </p:spTgt>
                                        </p:tgtEl>
                                        <p:attrNameLst>
                                          <p:attrName>style.visibility</p:attrName>
                                        </p:attrNameLst>
                                      </p:cBhvr>
                                      <p:to>
                                        <p:strVal val="visible"/>
                                      </p:to>
                                    </p:set>
                                    <p:animEffect transition="in" filter="fade">
                                      <p:cBhvr>
                                        <p:cTn id="28" dur="500"/>
                                        <p:tgtEl>
                                          <p:spTgt spid="5">
                                            <p:txEl>
                                              <p:pRg st="19" end="1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20" end="20"/>
                                            </p:txEl>
                                          </p:spTgt>
                                        </p:tgtEl>
                                        <p:attrNameLst>
                                          <p:attrName>style.visibility</p:attrName>
                                        </p:attrNameLst>
                                      </p:cBhvr>
                                      <p:to>
                                        <p:strVal val="visible"/>
                                      </p:to>
                                    </p:set>
                                    <p:animEffect transition="in" filter="fade">
                                      <p:cBhvr>
                                        <p:cTn id="31" dur="500"/>
                                        <p:tgtEl>
                                          <p:spTgt spid="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59F06-BBDF-E037-ACC3-81125C4B564C}"/>
              </a:ext>
            </a:extLst>
          </p:cNvPr>
          <p:cNvPicPr>
            <a:picLocks noChangeAspect="1"/>
          </p:cNvPicPr>
          <p:nvPr/>
        </p:nvPicPr>
        <p:blipFill>
          <a:blip r:embed="rId3"/>
          <a:stretch>
            <a:fillRect/>
          </a:stretch>
        </p:blipFill>
        <p:spPr>
          <a:xfrm>
            <a:off x="7918753" y="1372842"/>
            <a:ext cx="3661676" cy="1435420"/>
          </a:xfrm>
          <a:prstGeom prst="rect">
            <a:avLst/>
          </a:prstGeom>
          <a:ln>
            <a:solidFill>
              <a:schemeClr val="bg2"/>
            </a:solidFill>
          </a:ln>
        </p:spPr>
      </p:pic>
      <p:sp>
        <p:nvSpPr>
          <p:cNvPr id="2" name="Title 1">
            <a:extLst>
              <a:ext uri="{FF2B5EF4-FFF2-40B4-BE49-F238E27FC236}">
                <a16:creationId xmlns:a16="http://schemas.microsoft.com/office/drawing/2014/main" id="{A7BBB37B-031D-2C9A-39F3-948E3835C794}"/>
              </a:ext>
            </a:extLst>
          </p:cNvPr>
          <p:cNvSpPr>
            <a:spLocks noGrp="1"/>
          </p:cNvSpPr>
          <p:nvPr>
            <p:ph type="title"/>
          </p:nvPr>
        </p:nvSpPr>
        <p:spPr/>
        <p:txBody>
          <a:bodyPr/>
          <a:lstStyle/>
          <a:p>
            <a:r>
              <a:rPr lang="en-GB" dirty="0"/>
              <a:t>Application – Social Neuroscience</a:t>
            </a:r>
          </a:p>
        </p:txBody>
      </p:sp>
      <p:pic>
        <p:nvPicPr>
          <p:cNvPr id="4" name="Picture 3">
            <a:extLst>
              <a:ext uri="{FF2B5EF4-FFF2-40B4-BE49-F238E27FC236}">
                <a16:creationId xmlns:a16="http://schemas.microsoft.com/office/drawing/2014/main" id="{67A817B2-A7C8-42C8-CC0F-31783770F7A1}"/>
              </a:ext>
            </a:extLst>
          </p:cNvPr>
          <p:cNvPicPr>
            <a:picLocks noChangeAspect="1"/>
          </p:cNvPicPr>
          <p:nvPr/>
        </p:nvPicPr>
        <p:blipFill>
          <a:blip r:embed="rId4"/>
          <a:stretch>
            <a:fillRect/>
          </a:stretch>
        </p:blipFill>
        <p:spPr>
          <a:xfrm>
            <a:off x="7489362" y="1049286"/>
            <a:ext cx="4201064" cy="2388529"/>
          </a:xfrm>
          <a:prstGeom prst="rect">
            <a:avLst/>
          </a:prstGeom>
          <a:ln>
            <a:solidFill>
              <a:schemeClr val="bg2"/>
            </a:solidFill>
          </a:ln>
        </p:spPr>
      </p:pic>
      <p:pic>
        <p:nvPicPr>
          <p:cNvPr id="1028" name="Picture 4" descr="Fig. 1">
            <a:extLst>
              <a:ext uri="{FF2B5EF4-FFF2-40B4-BE49-F238E27FC236}">
                <a16:creationId xmlns:a16="http://schemas.microsoft.com/office/drawing/2014/main" id="{913FE2F5-73D2-9D96-6D84-138EB63CB7A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404"/>
          <a:stretch/>
        </p:blipFill>
        <p:spPr bwMode="auto">
          <a:xfrm>
            <a:off x="5498668" y="2808262"/>
            <a:ext cx="6363854" cy="2323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BDAED3-EF53-9BFB-C179-365356D5E554}"/>
              </a:ext>
            </a:extLst>
          </p:cNvPr>
          <p:cNvSpPr txBox="1"/>
          <p:nvPr/>
        </p:nvSpPr>
        <p:spPr>
          <a:xfrm>
            <a:off x="329478" y="1493806"/>
            <a:ext cx="6190608" cy="1477328"/>
          </a:xfrm>
          <a:prstGeom prst="rect">
            <a:avLst/>
          </a:prstGeom>
          <a:noFill/>
        </p:spPr>
        <p:txBody>
          <a:bodyPr wrap="square">
            <a:spAutoFit/>
          </a:bodyPr>
          <a:lstStyle/>
          <a:p>
            <a:r>
              <a:rPr lang="en-GB" b="1" dirty="0"/>
              <a:t>Interindividual Synchrony</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Mother-infant dyads </a:t>
            </a:r>
            <a:r>
              <a:rPr lang="en-GB" sz="1000" dirty="0"/>
              <a:t>(Feldman, 2011)</a:t>
            </a:r>
          </a:p>
          <a:p>
            <a:pPr marL="285750" indent="-285750">
              <a:buFont typeface="Wingdings" panose="05000000000000000000" pitchFamily="2" charset="2"/>
              <a:buChar char="ü"/>
            </a:pPr>
            <a:r>
              <a:rPr lang="en-GB" dirty="0"/>
              <a:t>HRV of dogs and owners correlated during free behaving (i.e., relaxed interactions) </a:t>
            </a:r>
            <a:r>
              <a:rPr lang="en-GB" sz="1000" dirty="0"/>
              <a:t>(</a:t>
            </a:r>
            <a:r>
              <a:rPr lang="en-GB" sz="1000" dirty="0" err="1"/>
              <a:t>Koskela</a:t>
            </a:r>
            <a:r>
              <a:rPr lang="en-GB" sz="1000" dirty="0"/>
              <a:t>, 2024)</a:t>
            </a:r>
          </a:p>
        </p:txBody>
      </p:sp>
      <p:pic>
        <p:nvPicPr>
          <p:cNvPr id="8" name="Picture 7">
            <a:extLst>
              <a:ext uri="{FF2B5EF4-FFF2-40B4-BE49-F238E27FC236}">
                <a16:creationId xmlns:a16="http://schemas.microsoft.com/office/drawing/2014/main" id="{D631977C-C6EC-30B5-4B4C-72899F60811F}"/>
              </a:ext>
            </a:extLst>
          </p:cNvPr>
          <p:cNvPicPr>
            <a:picLocks noChangeAspect="1"/>
          </p:cNvPicPr>
          <p:nvPr/>
        </p:nvPicPr>
        <p:blipFill>
          <a:blip r:embed="rId6"/>
          <a:stretch>
            <a:fillRect/>
          </a:stretch>
        </p:blipFill>
        <p:spPr>
          <a:xfrm>
            <a:off x="215096" y="3069777"/>
            <a:ext cx="5060197" cy="3664527"/>
          </a:xfrm>
          <a:prstGeom prst="rect">
            <a:avLst/>
          </a:prstGeom>
          <a:ln>
            <a:solidFill>
              <a:schemeClr val="bg2"/>
            </a:solidFill>
          </a:ln>
        </p:spPr>
      </p:pic>
      <p:pic>
        <p:nvPicPr>
          <p:cNvPr id="10" name="Picture 9">
            <a:extLst>
              <a:ext uri="{FF2B5EF4-FFF2-40B4-BE49-F238E27FC236}">
                <a16:creationId xmlns:a16="http://schemas.microsoft.com/office/drawing/2014/main" id="{9E3F4A09-A1F8-F82D-C3A2-B458A3E802A3}"/>
              </a:ext>
            </a:extLst>
          </p:cNvPr>
          <p:cNvPicPr>
            <a:picLocks noChangeAspect="1"/>
          </p:cNvPicPr>
          <p:nvPr/>
        </p:nvPicPr>
        <p:blipFill>
          <a:blip r:embed="rId7"/>
          <a:stretch>
            <a:fillRect/>
          </a:stretch>
        </p:blipFill>
        <p:spPr>
          <a:xfrm>
            <a:off x="5673438" y="4958630"/>
            <a:ext cx="5082773" cy="1841962"/>
          </a:xfrm>
          <a:prstGeom prst="rect">
            <a:avLst/>
          </a:prstGeom>
          <a:ln>
            <a:solidFill>
              <a:schemeClr val="bg2"/>
            </a:solidFill>
          </a:ln>
        </p:spPr>
      </p:pic>
    </p:spTree>
    <p:extLst>
      <p:ext uri="{BB962C8B-B14F-4D97-AF65-F5344CB8AC3E}">
        <p14:creationId xmlns:p14="http://schemas.microsoft.com/office/powerpoint/2010/main" val="266362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Women</a:t>
            </a:r>
            <a:r>
              <a:rPr lang="fr-FR" dirty="0">
                <a:solidFill>
                  <a:schemeClr val="bg1"/>
                </a:solidFill>
              </a:rPr>
              <a:t> have </a:t>
            </a:r>
            <a:r>
              <a:rPr lang="fr-FR" dirty="0" err="1">
                <a:solidFill>
                  <a:schemeClr val="bg1"/>
                </a:solidFill>
              </a:rPr>
              <a:t>higher</a:t>
            </a:r>
            <a:r>
              <a:rPr lang="fr-FR" dirty="0">
                <a:solidFill>
                  <a:schemeClr val="bg1"/>
                </a:solidFill>
              </a:rPr>
              <a:t> </a:t>
            </a:r>
            <a:r>
              <a:rPr lang="fr-FR" dirty="0" err="1">
                <a:solidFill>
                  <a:schemeClr val="bg1"/>
                </a:solidFill>
              </a:rPr>
              <a:t>mean</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because</a:t>
            </a:r>
            <a:r>
              <a:rPr lang="fr-FR" dirty="0">
                <a:solidFill>
                  <a:schemeClr val="bg1"/>
                </a:solidFill>
              </a:rPr>
              <a:t> </a:t>
            </a:r>
            <a:r>
              <a:rPr lang="fr-FR" dirty="0" err="1">
                <a:solidFill>
                  <a:schemeClr val="bg1"/>
                </a:solidFill>
              </a:rPr>
              <a:t>they</a:t>
            </a:r>
            <a:r>
              <a:rPr lang="fr-FR" dirty="0">
                <a:solidFill>
                  <a:schemeClr val="bg1"/>
                </a:solidFill>
              </a:rPr>
              <a:t> are more </a:t>
            </a:r>
            <a:r>
              <a:rPr lang="fr-FR" dirty="0" err="1">
                <a:solidFill>
                  <a:schemeClr val="bg1"/>
                </a:solidFill>
              </a:rPr>
              <a:t>emotional</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10158</TotalTime>
  <Words>5434</Words>
  <Application>Microsoft Office PowerPoint</Application>
  <PresentationFormat>Widescreen</PresentationFormat>
  <Paragraphs>723</Paragraphs>
  <Slides>61</Slides>
  <Notes>23</Notes>
  <HiddenSlides>17</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61</vt:i4>
      </vt:variant>
    </vt:vector>
  </HeadingPairs>
  <TitlesOfParts>
    <vt:vector size="77" baseType="lpstr">
      <vt:lpstr>Arial</vt:lpstr>
      <vt:lpstr>Arial</vt:lpstr>
      <vt:lpstr>Calibri</vt:lpstr>
      <vt:lpstr>Consolas</vt:lpstr>
      <vt:lpstr>Impact</vt:lpstr>
      <vt:lpstr>Merriweather</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Body and the Mind Interoception &amp; Physiology</vt:lpstr>
      <vt:lpstr>Introductions</vt:lpstr>
      <vt:lpstr>Bayesian Statistics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A disgusting history</vt:lpstr>
      <vt:lpstr>The Insula: A Hub</vt:lpstr>
      <vt:lpstr>Multidimensional?</vt:lpstr>
      <vt:lpstr>Dimensional models</vt:lpstr>
      <vt:lpstr>Interoception is an adaptive mechanism</vt:lpstr>
      <vt:lpstr>Quizz</vt:lpstr>
      <vt:lpstr>How would you measure interoception?</vt:lpstr>
      <vt:lpstr>Questionnaires</vt:lpstr>
      <vt:lpstr>Tasks</vt:lpstr>
      <vt:lpstr>Psychophysics-like Paradigms</vt:lpstr>
      <vt:lpstr>Gastroception</vt:lpstr>
      <vt:lpstr>Dermoception / Thermoception</vt:lpstr>
      <vt:lpstr>Genitoception</vt:lpstr>
      <vt:lpstr>Neuroimaging</vt:lpstr>
      <vt:lpstr>HEP Features</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Cardiac Phase: Standardization </vt:lpstr>
      <vt:lpstr>Heart Rate</vt:lpstr>
      <vt:lpstr>Heart Rate Deceleration</vt:lpstr>
      <vt:lpstr>False Feedback (FFB)</vt:lpstr>
      <vt:lpstr>Cardiac Indices</vt:lpstr>
      <vt:lpstr>Quizz</vt:lpstr>
      <vt:lpstr>Heart Rate Variability (HRV)</vt:lpstr>
      <vt:lpstr>Heart Rate</vt:lpstr>
      <vt:lpstr>Heart Rate Variability (HRV)</vt:lpstr>
      <vt:lpstr>High vs. Low Frequency Variability</vt:lpstr>
      <vt:lpstr>HRV indices</vt:lpstr>
      <vt:lpstr>Heart Rate Fragmentation</vt:lpstr>
      <vt:lpstr>Application - Health</vt:lpstr>
      <vt:lpstr>Application - Neuropsychology</vt:lpstr>
      <vt:lpstr>Application – Social Neuroscience</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748</cp:revision>
  <dcterms:created xsi:type="dcterms:W3CDTF">2020-02-03T12:08:13Z</dcterms:created>
  <dcterms:modified xsi:type="dcterms:W3CDTF">2025-10-27T17:16:13Z</dcterms:modified>
</cp:coreProperties>
</file>